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68" r:id="rId3"/>
    <p:sldMasterId id="2147483678" r:id="rId4"/>
  </p:sldMasterIdLst>
  <p:notesMasterIdLst>
    <p:notesMasterId r:id="rId21"/>
  </p:notesMasterIdLst>
  <p:sldIdLst>
    <p:sldId id="282" r:id="rId5"/>
    <p:sldId id="319" r:id="rId6"/>
    <p:sldId id="334" r:id="rId7"/>
    <p:sldId id="325" r:id="rId8"/>
    <p:sldId id="324" r:id="rId9"/>
    <p:sldId id="287" r:id="rId10"/>
    <p:sldId id="326" r:id="rId11"/>
    <p:sldId id="327" r:id="rId12"/>
    <p:sldId id="330" r:id="rId13"/>
    <p:sldId id="337" r:id="rId14"/>
    <p:sldId id="338" r:id="rId15"/>
    <p:sldId id="331" r:id="rId16"/>
    <p:sldId id="332" r:id="rId17"/>
    <p:sldId id="333" r:id="rId18"/>
    <p:sldId id="302" r:id="rId19"/>
    <p:sldId id="335" r:id="rId20"/>
  </p:sldIdLst>
  <p:sldSz cx="10691813" cy="7559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D585"/>
    <a:srgbClr val="8CC04B"/>
    <a:srgbClr val="FEC800"/>
    <a:srgbClr val="E51846"/>
    <a:srgbClr val="E0CBA0"/>
    <a:srgbClr val="C69F52"/>
    <a:srgbClr val="D5D5D5"/>
    <a:srgbClr val="EAEAEA"/>
    <a:srgbClr val="CECDCC"/>
    <a:srgbClr val="B2B1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54" autoAdjust="0"/>
  </p:normalViewPr>
  <p:slideViewPr>
    <p:cSldViewPr snapToGrid="0">
      <p:cViewPr varScale="1">
        <p:scale>
          <a:sx n="103" d="100"/>
          <a:sy n="103" d="100"/>
        </p:scale>
        <p:origin x="1392" y="84"/>
      </p:cViewPr>
      <p:guideLst>
        <p:guide orient="horz" pos="2381"/>
        <p:guide pos="3367"/>
      </p:guideLst>
    </p:cSldViewPr>
  </p:slideViewPr>
  <p:outlineViewPr>
    <p:cViewPr>
      <p:scale>
        <a:sx n="33" d="100"/>
        <a:sy n="33" d="100"/>
      </p:scale>
      <p:origin x="0" y="-263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3BEC3-5672-4008-ABCA-F10C945C4A14}" type="datetimeFigureOut">
              <a:rPr lang="en-GB" smtClean="0"/>
              <a:pPr/>
              <a:t>14/11/2024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6FE1B-D046-4EB8-BFC4-4863D543C76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1271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FE1B-D046-4EB8-BFC4-4863D543C76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0019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FE1B-D046-4EB8-BFC4-4863D543C76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3770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FE1B-D046-4EB8-BFC4-4863D543C76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8347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FE1B-D046-4EB8-BFC4-4863D543C76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9008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4888" y="685800"/>
            <a:ext cx="4848225" cy="3429000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74" indent="-28572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883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037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189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342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496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648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802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63E4490-FC74-4526-8E5F-F6B88512ABA2}" type="slidenum">
              <a:rPr lang="en-US" altLang="en-US" smtClean="0">
                <a:solidFill>
                  <a:srgbClr val="000000"/>
                </a:solidFill>
                <a:cs typeface="Arial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 dirty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  <a:defRPr/>
            </a:pPr>
            <a:endParaRPr lang="en-GB" sz="2800" kern="0" dirty="0">
              <a:solidFill>
                <a:srgbClr val="3D4242"/>
              </a:solidFill>
              <a:latin typeface="Arial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74" indent="-28572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883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037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189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342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496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648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802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F1C3B4E-C2B0-488B-B210-9460847CCF06}" type="slidenum">
              <a:rPr lang="en-GB" altLang="en-US" smtClean="0">
                <a:solidFill>
                  <a:srgbClr val="000000"/>
                </a:solidFill>
                <a:cs typeface="Arial" pitchFamily="34" charset="0"/>
              </a:rPr>
              <a:pPr>
                <a:spcBef>
                  <a:spcPct val="0"/>
                </a:spcBef>
              </a:pPr>
              <a:t>14</a:t>
            </a:fld>
            <a:endParaRPr lang="en-GB" altLang="en-US" dirty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700" y="2538000"/>
            <a:ext cx="9650413" cy="1440000"/>
          </a:xfrm>
          <a:noFill/>
        </p:spPr>
        <p:txBody>
          <a:bodyPr lIns="0" bIns="0" anchor="b">
            <a:noAutofit/>
          </a:bodyPr>
          <a:lstStyle>
            <a:lvl1pPr algn="l">
              <a:lnSpc>
                <a:spcPct val="900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701" y="4032000"/>
            <a:ext cx="9650412" cy="1080000"/>
          </a:xfrm>
          <a:noFill/>
        </p:spPr>
        <p:txBody>
          <a:bodyPr l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8163" y="6923444"/>
            <a:ext cx="2405658" cy="21600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7718" y="6876950"/>
            <a:ext cx="3608487" cy="216000"/>
          </a:xfrm>
        </p:spPr>
        <p:txBody>
          <a:bodyPr>
            <a:noAutofit/>
          </a:bodyPr>
          <a:lstStyle>
            <a:lvl1pPr>
              <a:defRPr>
                <a:solidFill>
                  <a:srgbClr val="8400C6">
                    <a:alpha val="0"/>
                  </a:srgbClr>
                </a:solidFill>
              </a:defRPr>
            </a:lvl1pPr>
          </a:lstStyle>
          <a:p>
            <a:r>
              <a:rPr lang="en-GB" dirty="0"/>
              <a:t>DofE Assembly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19718" y="6876950"/>
            <a:ext cx="468000" cy="216000"/>
          </a:xfrm>
        </p:spPr>
        <p:txBody>
          <a:bodyPr>
            <a:noAutofit/>
          </a:bodyPr>
          <a:lstStyle>
            <a:lvl1pPr>
              <a:defRPr>
                <a:solidFill>
                  <a:srgbClr val="8400C6">
                    <a:alpha val="0"/>
                  </a:srgbClr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196000" cy="20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19" y="396000"/>
            <a:ext cx="1020161" cy="1260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371113" y="687600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900" b="1">
                <a:solidFill>
                  <a:srgbClr val="8400C6"/>
                </a:solidFill>
              </a:defRPr>
            </a:lvl1pPr>
          </a:lstStyle>
          <a:p>
            <a:pPr lvl="0" algn="r"/>
            <a:r>
              <a:rPr lang="en-GB" dirty="0">
                <a:solidFill>
                  <a:schemeClr val="bg1"/>
                </a:solidFill>
              </a:rPr>
              <a:t>The Duke of Edinburgh’s Award</a:t>
            </a:r>
          </a:p>
        </p:txBody>
      </p:sp>
    </p:spTree>
    <p:extLst>
      <p:ext uri="{BB962C8B-B14F-4D97-AF65-F5344CB8AC3E}">
        <p14:creationId xmlns:p14="http://schemas.microsoft.com/office/powerpoint/2010/main" val="1917836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DofE Assembly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5196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700" y="2538000"/>
            <a:ext cx="9650413" cy="1440000"/>
          </a:xfrm>
          <a:noFill/>
        </p:spPr>
        <p:txBody>
          <a:bodyPr lIns="0" bIns="0" anchor="b">
            <a:noAutofit/>
          </a:bodyPr>
          <a:lstStyle>
            <a:lvl1pPr algn="l">
              <a:lnSpc>
                <a:spcPct val="900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701" y="4032000"/>
            <a:ext cx="9650412" cy="1080000"/>
          </a:xfrm>
          <a:noFill/>
        </p:spPr>
        <p:txBody>
          <a:bodyPr l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8163" y="6923444"/>
            <a:ext cx="2405658" cy="21600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7718" y="6876950"/>
            <a:ext cx="3608487" cy="216000"/>
          </a:xfrm>
        </p:spPr>
        <p:txBody>
          <a:bodyPr>
            <a:noAutofit/>
          </a:bodyPr>
          <a:lstStyle>
            <a:lvl1pPr>
              <a:defRPr>
                <a:solidFill>
                  <a:srgbClr val="8400C6">
                    <a:alpha val="0"/>
                  </a:srgbClr>
                </a:solidFill>
              </a:defRPr>
            </a:lvl1pPr>
          </a:lstStyle>
          <a:p>
            <a:r>
              <a:rPr lang="en-GB" dirty="0"/>
              <a:t>DofE Assembly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19718" y="6876950"/>
            <a:ext cx="468000" cy="216000"/>
          </a:xfrm>
        </p:spPr>
        <p:txBody>
          <a:bodyPr>
            <a:noAutofit/>
          </a:bodyPr>
          <a:lstStyle>
            <a:lvl1pPr>
              <a:defRPr>
                <a:solidFill>
                  <a:srgbClr val="8400C6">
                    <a:alpha val="0"/>
                  </a:srgbClr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196000" cy="20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19" y="396000"/>
            <a:ext cx="1020161" cy="1260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371113" y="687600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900" b="1">
                <a:solidFill>
                  <a:srgbClr val="8400C6"/>
                </a:solidFill>
              </a:defRPr>
            </a:lvl1pPr>
          </a:lstStyle>
          <a:p>
            <a:pPr lvl="0" algn="r"/>
            <a:r>
              <a:rPr lang="en-GB" dirty="0">
                <a:solidFill>
                  <a:schemeClr val="bg1"/>
                </a:solidFill>
              </a:rPr>
              <a:t>The Duke of Edinburgh’s Award</a:t>
            </a:r>
          </a:p>
        </p:txBody>
      </p:sp>
    </p:spTree>
    <p:extLst>
      <p:ext uri="{BB962C8B-B14F-4D97-AF65-F5344CB8AC3E}">
        <p14:creationId xmlns:p14="http://schemas.microsoft.com/office/powerpoint/2010/main" val="364434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2536155"/>
            <a:ext cx="9650413" cy="1440000"/>
          </a:xfrm>
          <a:noFill/>
        </p:spPr>
        <p:txBody>
          <a:bodyPr lIns="0" bIns="0" anchor="b">
            <a:noAutofit/>
          </a:bodyPr>
          <a:lstStyle>
            <a:lvl1pPr>
              <a:lnSpc>
                <a:spcPct val="900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00" y="4032000"/>
            <a:ext cx="9650413" cy="1080000"/>
          </a:xfrm>
          <a:noFill/>
        </p:spPr>
        <p:txBody>
          <a:bodyPr lIns="0" bIns="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DofE Assembly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2853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96850" y="1817688"/>
            <a:ext cx="1029811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DofE Assembly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3755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6850" y="1817688"/>
            <a:ext cx="1029811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9013" y="2484438"/>
            <a:ext cx="3960000" cy="4067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2800" y="2484438"/>
            <a:ext cx="3960000" cy="4067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DofE Assembly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389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6850" y="1817688"/>
            <a:ext cx="514826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9013" y="2484438"/>
            <a:ext cx="3600000" cy="4067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DofE Assembly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345113" y="1817688"/>
            <a:ext cx="5149850" cy="55435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icon to add photo </a:t>
            </a:r>
            <a:br>
              <a:rPr lang="en-GB" dirty="0"/>
            </a:br>
            <a:r>
              <a:rPr lang="en-GB" dirty="0"/>
              <a:t>(will crop automatically to 154x143mm)</a:t>
            </a:r>
          </a:p>
        </p:txBody>
      </p:sp>
    </p:spTree>
    <p:extLst>
      <p:ext uri="{BB962C8B-B14F-4D97-AF65-F5344CB8AC3E}">
        <p14:creationId xmlns:p14="http://schemas.microsoft.com/office/powerpoint/2010/main" val="1313803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3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DofE Assembly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332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DofE Assembly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745113" y="3000468"/>
            <a:ext cx="7200000" cy="1559942"/>
          </a:xfrm>
        </p:spPr>
        <p:txBody>
          <a:bodyPr lIns="468000" tIns="360000" bIns="432000" anchor="ctr" anchorCtr="0">
            <a:spAutoFit/>
          </a:bodyPr>
          <a:lstStyle>
            <a:lvl1pPr>
              <a:spcAft>
                <a:spcPts val="0"/>
              </a:spcAft>
              <a:defRPr sz="2400">
                <a:solidFill>
                  <a:schemeClr val="accent1"/>
                </a:solidFill>
              </a:defRPr>
            </a:lvl1pPr>
            <a:lvl2pPr>
              <a:defRPr sz="1300" b="1" cap="all" baseline="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GB" dirty="0"/>
              <a:t>Level 1 (quote)</a:t>
            </a:r>
          </a:p>
          <a:p>
            <a:pPr lvl="1"/>
            <a:r>
              <a:rPr lang="en-GB" dirty="0"/>
              <a:t>Level 2 (quote source)</a:t>
            </a:r>
          </a:p>
        </p:txBody>
      </p:sp>
    </p:spTree>
    <p:extLst>
      <p:ext uri="{BB962C8B-B14F-4D97-AF65-F5344CB8AC3E}">
        <p14:creationId xmlns:p14="http://schemas.microsoft.com/office/powerpoint/2010/main" val="2770877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DofE Assembly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735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DofE Assembly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833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2536155"/>
            <a:ext cx="9650413" cy="1440000"/>
          </a:xfrm>
          <a:noFill/>
        </p:spPr>
        <p:txBody>
          <a:bodyPr lIns="0" bIns="0" anchor="b">
            <a:noAutofit/>
          </a:bodyPr>
          <a:lstStyle>
            <a:lvl1pPr>
              <a:lnSpc>
                <a:spcPct val="900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00" y="4032000"/>
            <a:ext cx="9650413" cy="1080000"/>
          </a:xfrm>
          <a:noFill/>
        </p:spPr>
        <p:txBody>
          <a:bodyPr lIns="0" bIns="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DofE Assembly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748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700" y="2538000"/>
            <a:ext cx="9650413" cy="1440000"/>
          </a:xfrm>
          <a:noFill/>
        </p:spPr>
        <p:txBody>
          <a:bodyPr lIns="0" bIns="0" anchor="b">
            <a:noAutofit/>
          </a:bodyPr>
          <a:lstStyle>
            <a:lvl1pPr algn="l">
              <a:lnSpc>
                <a:spcPct val="900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701" y="4032000"/>
            <a:ext cx="9650412" cy="1080000"/>
          </a:xfrm>
          <a:noFill/>
        </p:spPr>
        <p:txBody>
          <a:bodyPr l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8163" y="6923444"/>
            <a:ext cx="2405658" cy="21600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7718" y="6876950"/>
            <a:ext cx="3608487" cy="216000"/>
          </a:xfrm>
        </p:spPr>
        <p:txBody>
          <a:bodyPr>
            <a:noAutofit/>
          </a:bodyPr>
          <a:lstStyle>
            <a:lvl1pPr>
              <a:defRPr>
                <a:solidFill>
                  <a:srgbClr val="8400C6">
                    <a:alpha val="0"/>
                  </a:srgbClr>
                </a:solidFill>
              </a:defRPr>
            </a:lvl1pPr>
          </a:lstStyle>
          <a:p>
            <a:r>
              <a:rPr lang="en-GB" dirty="0"/>
              <a:t>DofE Assembly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19718" y="6876950"/>
            <a:ext cx="468000" cy="216000"/>
          </a:xfrm>
        </p:spPr>
        <p:txBody>
          <a:bodyPr>
            <a:noAutofit/>
          </a:bodyPr>
          <a:lstStyle>
            <a:lvl1pPr>
              <a:defRPr>
                <a:solidFill>
                  <a:srgbClr val="8400C6">
                    <a:alpha val="0"/>
                  </a:srgbClr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196000" cy="20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19" y="396000"/>
            <a:ext cx="1020161" cy="1260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371113" y="687600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900" b="1">
                <a:solidFill>
                  <a:srgbClr val="8400C6"/>
                </a:solidFill>
              </a:defRPr>
            </a:lvl1pPr>
          </a:lstStyle>
          <a:p>
            <a:pPr lvl="0" algn="r"/>
            <a:r>
              <a:rPr lang="en-GB" dirty="0">
                <a:solidFill>
                  <a:schemeClr val="bg1"/>
                </a:solidFill>
              </a:rPr>
              <a:t>The Duke of Edinburgh’s Award</a:t>
            </a:r>
          </a:p>
        </p:txBody>
      </p:sp>
    </p:spTree>
    <p:extLst>
      <p:ext uri="{BB962C8B-B14F-4D97-AF65-F5344CB8AC3E}">
        <p14:creationId xmlns:p14="http://schemas.microsoft.com/office/powerpoint/2010/main" val="2995831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2536155"/>
            <a:ext cx="9650413" cy="1440000"/>
          </a:xfrm>
          <a:noFill/>
        </p:spPr>
        <p:txBody>
          <a:bodyPr lIns="0" bIns="0" anchor="b">
            <a:noAutofit/>
          </a:bodyPr>
          <a:lstStyle>
            <a:lvl1pPr>
              <a:lnSpc>
                <a:spcPct val="900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00" y="4032000"/>
            <a:ext cx="9650413" cy="1080000"/>
          </a:xfrm>
          <a:noFill/>
        </p:spPr>
        <p:txBody>
          <a:bodyPr lIns="0" bIns="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DofE Assembly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6727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96850" y="1817688"/>
            <a:ext cx="1029811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DofE Assembly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8848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6850" y="1817688"/>
            <a:ext cx="1029811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9013" y="2484438"/>
            <a:ext cx="3960000" cy="4067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2800" y="2484438"/>
            <a:ext cx="3960000" cy="4067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DofE Assembly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3833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6850" y="1817688"/>
            <a:ext cx="514826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9013" y="2484438"/>
            <a:ext cx="3600000" cy="4067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DofE Assembly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345113" y="1817688"/>
            <a:ext cx="5149850" cy="55435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icon to add photo </a:t>
            </a:r>
            <a:br>
              <a:rPr lang="en-GB" dirty="0"/>
            </a:br>
            <a:r>
              <a:rPr lang="en-GB" dirty="0"/>
              <a:t>(will crop automatically to 154x143mm)</a:t>
            </a:r>
          </a:p>
        </p:txBody>
      </p:sp>
    </p:spTree>
    <p:extLst>
      <p:ext uri="{BB962C8B-B14F-4D97-AF65-F5344CB8AC3E}">
        <p14:creationId xmlns:p14="http://schemas.microsoft.com/office/powerpoint/2010/main" val="12229932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3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DofE Assembly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77412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DofE Assembly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745113" y="3000468"/>
            <a:ext cx="7200000" cy="1559942"/>
          </a:xfrm>
        </p:spPr>
        <p:txBody>
          <a:bodyPr lIns="468000" tIns="360000" bIns="432000" anchor="ctr" anchorCtr="0">
            <a:spAutoFit/>
          </a:bodyPr>
          <a:lstStyle>
            <a:lvl1pPr>
              <a:spcAft>
                <a:spcPts val="0"/>
              </a:spcAft>
              <a:defRPr sz="2400">
                <a:solidFill>
                  <a:schemeClr val="accent1"/>
                </a:solidFill>
              </a:defRPr>
            </a:lvl1pPr>
            <a:lvl2pPr>
              <a:defRPr sz="1300" b="1" cap="all" baseline="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GB" dirty="0"/>
              <a:t>Level 1 (quote)</a:t>
            </a:r>
          </a:p>
          <a:p>
            <a:pPr lvl="1"/>
            <a:r>
              <a:rPr lang="en-GB" dirty="0"/>
              <a:t>Level 2 (quote source)</a:t>
            </a:r>
          </a:p>
        </p:txBody>
      </p:sp>
    </p:spTree>
    <p:extLst>
      <p:ext uri="{BB962C8B-B14F-4D97-AF65-F5344CB8AC3E}">
        <p14:creationId xmlns:p14="http://schemas.microsoft.com/office/powerpoint/2010/main" val="196445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DofE Assembly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75387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DofE Assembly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58397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700" y="2538000"/>
            <a:ext cx="9650413" cy="1440000"/>
          </a:xfrm>
          <a:noFill/>
        </p:spPr>
        <p:txBody>
          <a:bodyPr lIns="0" bIns="0" anchor="b">
            <a:noAutofit/>
          </a:bodyPr>
          <a:lstStyle>
            <a:lvl1pPr algn="l">
              <a:lnSpc>
                <a:spcPct val="900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701" y="4032000"/>
            <a:ext cx="9650412" cy="1080000"/>
          </a:xfrm>
          <a:noFill/>
        </p:spPr>
        <p:txBody>
          <a:bodyPr l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8163" y="6923444"/>
            <a:ext cx="2405658" cy="21600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7718" y="6876950"/>
            <a:ext cx="3608487" cy="216000"/>
          </a:xfrm>
        </p:spPr>
        <p:txBody>
          <a:bodyPr>
            <a:noAutofit/>
          </a:bodyPr>
          <a:lstStyle>
            <a:lvl1pPr>
              <a:defRPr>
                <a:solidFill>
                  <a:srgbClr val="8400C6">
                    <a:alpha val="0"/>
                  </a:srgbClr>
                </a:solidFill>
              </a:defRPr>
            </a:lvl1pPr>
          </a:lstStyle>
          <a:p>
            <a:r>
              <a:rPr lang="en-GB" dirty="0"/>
              <a:t>DofE Assembly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19718" y="6876950"/>
            <a:ext cx="468000" cy="216000"/>
          </a:xfrm>
        </p:spPr>
        <p:txBody>
          <a:bodyPr>
            <a:noAutofit/>
          </a:bodyPr>
          <a:lstStyle>
            <a:lvl1pPr>
              <a:defRPr>
                <a:solidFill>
                  <a:srgbClr val="8400C6">
                    <a:alpha val="0"/>
                  </a:srgbClr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196000" cy="20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19" y="396000"/>
            <a:ext cx="1020161" cy="1260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371113" y="687600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900" b="1">
                <a:solidFill>
                  <a:srgbClr val="8400C6"/>
                </a:solidFill>
              </a:defRPr>
            </a:lvl1pPr>
          </a:lstStyle>
          <a:p>
            <a:pPr lvl="0" algn="r"/>
            <a:r>
              <a:rPr lang="en-GB" dirty="0">
                <a:solidFill>
                  <a:schemeClr val="bg1"/>
                </a:solidFill>
              </a:rPr>
              <a:t>The Duke of Edinburgh’s Award</a:t>
            </a:r>
          </a:p>
        </p:txBody>
      </p:sp>
    </p:spTree>
    <p:extLst>
      <p:ext uri="{BB962C8B-B14F-4D97-AF65-F5344CB8AC3E}">
        <p14:creationId xmlns:p14="http://schemas.microsoft.com/office/powerpoint/2010/main" val="393174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96850" y="1817688"/>
            <a:ext cx="1029811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DofE Assembly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96450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2536155"/>
            <a:ext cx="9650413" cy="1440000"/>
          </a:xfrm>
          <a:noFill/>
        </p:spPr>
        <p:txBody>
          <a:bodyPr lIns="0" bIns="0" anchor="b">
            <a:noAutofit/>
          </a:bodyPr>
          <a:lstStyle>
            <a:lvl1pPr>
              <a:lnSpc>
                <a:spcPct val="900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00" y="4032000"/>
            <a:ext cx="9650413" cy="1080000"/>
          </a:xfrm>
          <a:noFill/>
        </p:spPr>
        <p:txBody>
          <a:bodyPr lIns="0" bIns="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DofE Assembly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5182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96850" y="1817688"/>
            <a:ext cx="1029811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DofE Assembly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9236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6850" y="1817688"/>
            <a:ext cx="1029811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9013" y="2484438"/>
            <a:ext cx="3960000" cy="4067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2800" y="2484438"/>
            <a:ext cx="3960000" cy="4067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DofE Assembly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74856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6850" y="1817688"/>
            <a:ext cx="514826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9013" y="2484438"/>
            <a:ext cx="3600000" cy="4067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DofE Assembly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345113" y="1817688"/>
            <a:ext cx="5149850" cy="55435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icon to add photo </a:t>
            </a:r>
            <a:br>
              <a:rPr lang="en-GB" dirty="0"/>
            </a:br>
            <a:r>
              <a:rPr lang="en-GB" dirty="0"/>
              <a:t>(will crop automatically to 154x143mm)</a:t>
            </a:r>
          </a:p>
        </p:txBody>
      </p:sp>
    </p:spTree>
    <p:extLst>
      <p:ext uri="{BB962C8B-B14F-4D97-AF65-F5344CB8AC3E}">
        <p14:creationId xmlns:p14="http://schemas.microsoft.com/office/powerpoint/2010/main" val="3867892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3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DofE Assembly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26653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DofE Assembly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745113" y="3000468"/>
            <a:ext cx="7200000" cy="1559942"/>
          </a:xfrm>
        </p:spPr>
        <p:txBody>
          <a:bodyPr lIns="468000" tIns="360000" bIns="432000" anchor="ctr" anchorCtr="0">
            <a:spAutoFit/>
          </a:bodyPr>
          <a:lstStyle>
            <a:lvl1pPr>
              <a:spcAft>
                <a:spcPts val="0"/>
              </a:spcAft>
              <a:defRPr sz="2400">
                <a:solidFill>
                  <a:schemeClr val="accent1"/>
                </a:solidFill>
              </a:defRPr>
            </a:lvl1pPr>
            <a:lvl2pPr>
              <a:defRPr sz="1300" b="1" cap="all" baseline="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GB" dirty="0"/>
              <a:t>Level 1 (quote)</a:t>
            </a:r>
          </a:p>
          <a:p>
            <a:pPr lvl="1"/>
            <a:r>
              <a:rPr lang="en-GB" dirty="0"/>
              <a:t>Level 2 (quote source)</a:t>
            </a:r>
          </a:p>
        </p:txBody>
      </p:sp>
    </p:spTree>
    <p:extLst>
      <p:ext uri="{BB962C8B-B14F-4D97-AF65-F5344CB8AC3E}">
        <p14:creationId xmlns:p14="http://schemas.microsoft.com/office/powerpoint/2010/main" val="10142971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DofE Assembly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83404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DofE Assembly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2828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6850" y="1817688"/>
            <a:ext cx="1029811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9013" y="2484438"/>
            <a:ext cx="3960000" cy="4067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2800" y="2484438"/>
            <a:ext cx="3960000" cy="4067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DofE Assembly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7924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6850" y="1817688"/>
            <a:ext cx="1029811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9013" y="2484438"/>
            <a:ext cx="2664000" cy="4067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14063" y="2484438"/>
            <a:ext cx="2664000" cy="4067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DofE Assembly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7039113" y="2484438"/>
            <a:ext cx="2664000" cy="4067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4996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6850" y="1817688"/>
            <a:ext cx="1029811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9013" y="2484438"/>
            <a:ext cx="3600000" cy="4067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DofE Assembly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345113" y="1817688"/>
            <a:ext cx="5149850" cy="55435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icon to add photo </a:t>
            </a:r>
            <a:br>
              <a:rPr lang="en-GB" dirty="0"/>
            </a:br>
            <a:r>
              <a:rPr lang="en-GB" dirty="0"/>
              <a:t>(will crop automatically to 154x143mm)</a:t>
            </a:r>
          </a:p>
        </p:txBody>
      </p:sp>
    </p:spTree>
    <p:extLst>
      <p:ext uri="{BB962C8B-B14F-4D97-AF65-F5344CB8AC3E}">
        <p14:creationId xmlns:p14="http://schemas.microsoft.com/office/powerpoint/2010/main" val="1708748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3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DofE Assembly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306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DofE Assembly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745113" y="3000468"/>
            <a:ext cx="7200000" cy="1559942"/>
          </a:xfrm>
        </p:spPr>
        <p:txBody>
          <a:bodyPr lIns="468000" tIns="360000" bIns="432000" anchor="ctr" anchorCtr="0">
            <a:spAutoFit/>
          </a:bodyPr>
          <a:lstStyle>
            <a:lvl1pPr>
              <a:spcAft>
                <a:spcPts val="0"/>
              </a:spcAft>
              <a:defRPr sz="2400">
                <a:solidFill>
                  <a:schemeClr val="accent1"/>
                </a:solidFill>
              </a:defRPr>
            </a:lvl1pPr>
            <a:lvl2pPr>
              <a:defRPr sz="1300" b="1" cap="all" baseline="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GB" dirty="0"/>
              <a:t>Level 1 (quote)</a:t>
            </a:r>
          </a:p>
          <a:p>
            <a:pPr lvl="1"/>
            <a:r>
              <a:rPr lang="en-GB" dirty="0"/>
              <a:t>Level 2 (quote source)</a:t>
            </a:r>
          </a:p>
        </p:txBody>
      </p:sp>
    </p:spTree>
    <p:extLst>
      <p:ext uri="{BB962C8B-B14F-4D97-AF65-F5344CB8AC3E}">
        <p14:creationId xmlns:p14="http://schemas.microsoft.com/office/powerpoint/2010/main" val="55364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DofE Assembly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9681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963813" cy="1619250"/>
          </a:xfrm>
          <a:prstGeom prst="rect">
            <a:avLst/>
          </a:prstGeom>
          <a:solidFill>
            <a:schemeClr val="tx2"/>
          </a:solidFill>
        </p:spPr>
        <p:txBody>
          <a:bodyPr vert="horz" lIns="540000" tIns="0" rIns="0" bIns="360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013" y="2484438"/>
            <a:ext cx="8713787" cy="4067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1113" y="687695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9013" y="6876950"/>
            <a:ext cx="43561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DofE Assembly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0700" y="6876950"/>
            <a:ext cx="468313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963813" y="0"/>
            <a:ext cx="1728000" cy="1619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080" y="208800"/>
            <a:ext cx="789465" cy="11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4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88" r:id="rId5"/>
    <p:sldLayoutId id="2147483656" r:id="rId6"/>
    <p:sldLayoutId id="2147483653" r:id="rId7"/>
    <p:sldLayoutId id="2147483657" r:id="rId8"/>
    <p:sldLayoutId id="2147483654" r:id="rId9"/>
    <p:sldLayoutId id="2147483655" r:id="rId10"/>
  </p:sldLayoutIdLst>
  <p:hf hd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lnSpc>
          <a:spcPct val="110000"/>
        </a:lnSpc>
        <a:spcBef>
          <a:spcPts val="0"/>
        </a:spcBef>
        <a:spcAft>
          <a:spcPts val="18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1007943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1007943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None/>
        <a:defRPr sz="13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1007943" rtl="0" eaLnBrk="1" latinLnBrk="0" hangingPunct="1">
        <a:lnSpc>
          <a:spcPct val="120000"/>
        </a:lnSpc>
        <a:spcBef>
          <a:spcPts val="9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00" indent="-216000" algn="l" defTabSz="1007943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216000" algn="l" defTabSz="1007943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>
          <p15:clr>
            <a:srgbClr val="F26B43"/>
          </p15:clr>
        </p15:guide>
        <p15:guide id="2" pos="3367">
          <p15:clr>
            <a:srgbClr val="F26B43"/>
          </p15:clr>
        </p15:guide>
        <p15:guide id="3" orient="horz" pos="1020">
          <p15:clr>
            <a:srgbClr val="F26B43"/>
          </p15:clr>
        </p15:guide>
        <p15:guide id="6" pos="124">
          <p15:clr>
            <a:srgbClr val="F26B43"/>
          </p15:clr>
        </p15:guide>
        <p15:guide id="7" pos="328">
          <p15:clr>
            <a:srgbClr val="F26B43"/>
          </p15:clr>
        </p15:guide>
        <p15:guide id="8" pos="6611">
          <p15:clr>
            <a:srgbClr val="F26B43"/>
          </p15:clr>
        </p15:guide>
        <p15:guide id="9" orient="horz" pos="4762">
          <p15:clr>
            <a:srgbClr val="F26B43"/>
          </p15:clr>
        </p15:guide>
        <p15:guide id="10" orient="horz" pos="4637">
          <p15:clr>
            <a:srgbClr val="F26B43"/>
          </p15:clr>
        </p15:guide>
        <p15:guide id="11" orient="horz" pos="1145">
          <p15:clr>
            <a:srgbClr val="F26B43"/>
          </p15:clr>
        </p15:guide>
        <p15:guide id="12" orient="horz" pos="4468">
          <p15:clr>
            <a:srgbClr val="F26B43"/>
          </p15:clr>
        </p15:guide>
        <p15:guide id="13" pos="623">
          <p15:clr>
            <a:srgbClr val="F26B43"/>
          </p15:clr>
        </p15:guide>
        <p15:guide id="14" pos="6407">
          <p15:clr>
            <a:srgbClr val="F26B43"/>
          </p15:clr>
        </p15:guide>
        <p15:guide id="15" orient="horz" pos="1565">
          <p15:clr>
            <a:srgbClr val="F26B43"/>
          </p15:clr>
        </p15:guide>
        <p15:guide id="16" pos="5646">
          <p15:clr>
            <a:srgbClr val="F26B43"/>
          </p15:clr>
        </p15:guide>
        <p15:guide id="17" orient="horz" pos="4127">
          <p15:clr>
            <a:srgbClr val="F26B43"/>
          </p15:clr>
        </p15:guide>
        <p15:guide id="18" pos="611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963813" cy="1619250"/>
          </a:xfrm>
          <a:prstGeom prst="rect">
            <a:avLst/>
          </a:prstGeom>
          <a:solidFill>
            <a:schemeClr val="tx2"/>
          </a:solidFill>
        </p:spPr>
        <p:txBody>
          <a:bodyPr vert="horz" lIns="540000" tIns="0" rIns="0" bIns="36000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013" y="2484438"/>
            <a:ext cx="8713787" cy="4067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1113" y="687695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9013" y="6876950"/>
            <a:ext cx="43561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DofE Assembly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0700" y="6876950"/>
            <a:ext cx="468313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963813" y="0"/>
            <a:ext cx="1728000" cy="1619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080" y="208800"/>
            <a:ext cx="789465" cy="11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24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hd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lnSpc>
          <a:spcPct val="110000"/>
        </a:lnSpc>
        <a:spcBef>
          <a:spcPts val="0"/>
        </a:spcBef>
        <a:spcAft>
          <a:spcPts val="18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1007943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1007943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None/>
        <a:defRPr sz="13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1007943" rtl="0" eaLnBrk="1" latinLnBrk="0" hangingPunct="1">
        <a:lnSpc>
          <a:spcPct val="120000"/>
        </a:lnSpc>
        <a:spcBef>
          <a:spcPts val="9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00" indent="-216000" algn="l" defTabSz="1007943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216000" algn="l" defTabSz="1007943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>
          <p15:clr>
            <a:srgbClr val="F26B43"/>
          </p15:clr>
        </p15:guide>
        <p15:guide id="2" pos="3367">
          <p15:clr>
            <a:srgbClr val="F26B43"/>
          </p15:clr>
        </p15:guide>
        <p15:guide id="3" orient="horz" pos="1020">
          <p15:clr>
            <a:srgbClr val="F26B43"/>
          </p15:clr>
        </p15:guide>
        <p15:guide id="4" pos="124">
          <p15:clr>
            <a:srgbClr val="F26B43"/>
          </p15:clr>
        </p15:guide>
        <p15:guide id="5" pos="328">
          <p15:clr>
            <a:srgbClr val="F26B43"/>
          </p15:clr>
        </p15:guide>
        <p15:guide id="6" pos="6611">
          <p15:clr>
            <a:srgbClr val="F26B43"/>
          </p15:clr>
        </p15:guide>
        <p15:guide id="7" orient="horz" pos="4762">
          <p15:clr>
            <a:srgbClr val="F26B43"/>
          </p15:clr>
        </p15:guide>
        <p15:guide id="8" orient="horz" pos="4637">
          <p15:clr>
            <a:srgbClr val="F26B43"/>
          </p15:clr>
        </p15:guide>
        <p15:guide id="9" orient="horz" pos="1145">
          <p15:clr>
            <a:srgbClr val="F26B43"/>
          </p15:clr>
        </p15:guide>
        <p15:guide id="10" orient="horz" pos="4468">
          <p15:clr>
            <a:srgbClr val="F26B43"/>
          </p15:clr>
        </p15:guide>
        <p15:guide id="11" pos="623">
          <p15:clr>
            <a:srgbClr val="F26B43"/>
          </p15:clr>
        </p15:guide>
        <p15:guide id="12" pos="6407">
          <p15:clr>
            <a:srgbClr val="F26B43"/>
          </p15:clr>
        </p15:guide>
        <p15:guide id="13" orient="horz" pos="1565">
          <p15:clr>
            <a:srgbClr val="F26B43"/>
          </p15:clr>
        </p15:guide>
        <p15:guide id="14" pos="5646">
          <p15:clr>
            <a:srgbClr val="F26B43"/>
          </p15:clr>
        </p15:guide>
        <p15:guide id="15" orient="horz" pos="4127">
          <p15:clr>
            <a:srgbClr val="F26B43"/>
          </p15:clr>
        </p15:guide>
        <p15:guide id="16" pos="611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963813" cy="1619250"/>
          </a:xfrm>
          <a:prstGeom prst="rect">
            <a:avLst/>
          </a:prstGeom>
          <a:solidFill>
            <a:schemeClr val="tx2"/>
          </a:solidFill>
        </p:spPr>
        <p:txBody>
          <a:bodyPr vert="horz" lIns="540000" tIns="0" rIns="0" bIns="36000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013" y="2484438"/>
            <a:ext cx="8713787" cy="4067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1113" y="687695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9013" y="6876950"/>
            <a:ext cx="43561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DofE Assembly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0700" y="6876950"/>
            <a:ext cx="468313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963813" y="0"/>
            <a:ext cx="1728000" cy="1619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080" y="208800"/>
            <a:ext cx="789465" cy="11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3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hf hd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lnSpc>
          <a:spcPct val="110000"/>
        </a:lnSpc>
        <a:spcBef>
          <a:spcPts val="0"/>
        </a:spcBef>
        <a:spcAft>
          <a:spcPts val="18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1007943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1007943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None/>
        <a:defRPr sz="13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1007943" rtl="0" eaLnBrk="1" latinLnBrk="0" hangingPunct="1">
        <a:lnSpc>
          <a:spcPct val="120000"/>
        </a:lnSpc>
        <a:spcBef>
          <a:spcPts val="9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00" indent="-216000" algn="l" defTabSz="1007943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216000" algn="l" defTabSz="1007943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>
          <p15:clr>
            <a:srgbClr val="F26B43"/>
          </p15:clr>
        </p15:guide>
        <p15:guide id="2" pos="3367">
          <p15:clr>
            <a:srgbClr val="F26B43"/>
          </p15:clr>
        </p15:guide>
        <p15:guide id="3" orient="horz" pos="1020">
          <p15:clr>
            <a:srgbClr val="F26B43"/>
          </p15:clr>
        </p15:guide>
        <p15:guide id="4" pos="124">
          <p15:clr>
            <a:srgbClr val="F26B43"/>
          </p15:clr>
        </p15:guide>
        <p15:guide id="5" pos="328">
          <p15:clr>
            <a:srgbClr val="F26B43"/>
          </p15:clr>
        </p15:guide>
        <p15:guide id="6" pos="6611">
          <p15:clr>
            <a:srgbClr val="F26B43"/>
          </p15:clr>
        </p15:guide>
        <p15:guide id="7" orient="horz" pos="4762">
          <p15:clr>
            <a:srgbClr val="F26B43"/>
          </p15:clr>
        </p15:guide>
        <p15:guide id="8" orient="horz" pos="4637">
          <p15:clr>
            <a:srgbClr val="F26B43"/>
          </p15:clr>
        </p15:guide>
        <p15:guide id="9" orient="horz" pos="1145">
          <p15:clr>
            <a:srgbClr val="F26B43"/>
          </p15:clr>
        </p15:guide>
        <p15:guide id="10" orient="horz" pos="4468">
          <p15:clr>
            <a:srgbClr val="F26B43"/>
          </p15:clr>
        </p15:guide>
        <p15:guide id="11" pos="623">
          <p15:clr>
            <a:srgbClr val="F26B43"/>
          </p15:clr>
        </p15:guide>
        <p15:guide id="12" pos="6407">
          <p15:clr>
            <a:srgbClr val="F26B43"/>
          </p15:clr>
        </p15:guide>
        <p15:guide id="13" orient="horz" pos="1565">
          <p15:clr>
            <a:srgbClr val="F26B43"/>
          </p15:clr>
        </p15:guide>
        <p15:guide id="14" pos="5646">
          <p15:clr>
            <a:srgbClr val="F26B43"/>
          </p15:clr>
        </p15:guide>
        <p15:guide id="15" orient="horz" pos="4127">
          <p15:clr>
            <a:srgbClr val="F26B43"/>
          </p15:clr>
        </p15:guide>
        <p15:guide id="16" pos="611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963813" cy="1619250"/>
          </a:xfrm>
          <a:prstGeom prst="rect">
            <a:avLst/>
          </a:prstGeom>
          <a:solidFill>
            <a:schemeClr val="tx2"/>
          </a:solidFill>
        </p:spPr>
        <p:txBody>
          <a:bodyPr vert="horz" lIns="540000" tIns="0" rIns="0" bIns="36000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013" y="2484438"/>
            <a:ext cx="8713787" cy="4067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1113" y="687695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9013" y="6876950"/>
            <a:ext cx="43561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DofE Assembly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0700" y="6876950"/>
            <a:ext cx="468313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963813" y="0"/>
            <a:ext cx="1728000" cy="1619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080" y="208800"/>
            <a:ext cx="789465" cy="11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3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hf hd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lnSpc>
          <a:spcPct val="110000"/>
        </a:lnSpc>
        <a:spcBef>
          <a:spcPts val="0"/>
        </a:spcBef>
        <a:spcAft>
          <a:spcPts val="1800"/>
        </a:spcAft>
        <a:buFont typeface="Arial" panose="020B0604020202020204" pitchFamily="34" charset="0"/>
        <a:buNone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1007943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0" indent="0" algn="l" defTabSz="1007943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None/>
        <a:defRPr sz="13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0" indent="0" algn="l" defTabSz="1007943" rtl="0" eaLnBrk="1" latinLnBrk="0" hangingPunct="1">
        <a:lnSpc>
          <a:spcPct val="120000"/>
        </a:lnSpc>
        <a:spcBef>
          <a:spcPts val="9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00" indent="-216000" algn="l" defTabSz="1007943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216000" algn="l" defTabSz="1007943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>
          <p15:clr>
            <a:srgbClr val="F26B43"/>
          </p15:clr>
        </p15:guide>
        <p15:guide id="2" pos="3367">
          <p15:clr>
            <a:srgbClr val="F26B43"/>
          </p15:clr>
        </p15:guide>
        <p15:guide id="3" orient="horz" pos="1020">
          <p15:clr>
            <a:srgbClr val="F26B43"/>
          </p15:clr>
        </p15:guide>
        <p15:guide id="4" pos="124">
          <p15:clr>
            <a:srgbClr val="F26B43"/>
          </p15:clr>
        </p15:guide>
        <p15:guide id="5" pos="328">
          <p15:clr>
            <a:srgbClr val="F26B43"/>
          </p15:clr>
        </p15:guide>
        <p15:guide id="6" pos="6611">
          <p15:clr>
            <a:srgbClr val="F26B43"/>
          </p15:clr>
        </p15:guide>
        <p15:guide id="7" orient="horz" pos="4762">
          <p15:clr>
            <a:srgbClr val="F26B43"/>
          </p15:clr>
        </p15:guide>
        <p15:guide id="8" orient="horz" pos="4637">
          <p15:clr>
            <a:srgbClr val="F26B43"/>
          </p15:clr>
        </p15:guide>
        <p15:guide id="9" orient="horz" pos="1145">
          <p15:clr>
            <a:srgbClr val="F26B43"/>
          </p15:clr>
        </p15:guide>
        <p15:guide id="10" orient="horz" pos="4468">
          <p15:clr>
            <a:srgbClr val="F26B43"/>
          </p15:clr>
        </p15:guide>
        <p15:guide id="11" pos="623">
          <p15:clr>
            <a:srgbClr val="F26B43"/>
          </p15:clr>
        </p15:guide>
        <p15:guide id="12" pos="6407">
          <p15:clr>
            <a:srgbClr val="F26B43"/>
          </p15:clr>
        </p15:guide>
        <p15:guide id="13" orient="horz" pos="1565">
          <p15:clr>
            <a:srgbClr val="F26B43"/>
          </p15:clr>
        </p15:guide>
        <p15:guide id="14" pos="5646">
          <p15:clr>
            <a:srgbClr val="F26B43"/>
          </p15:clr>
        </p15:guide>
        <p15:guide id="15" orient="horz" pos="4127">
          <p15:clr>
            <a:srgbClr val="F26B43"/>
          </p15:clr>
        </p15:guide>
        <p15:guide id="16" pos="61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hyperlink" Target="http://www.dofe.info/newsletters/employability/popupBUNZL.jpg" TargetMode="External"/><Relationship Id="rId117" Type="http://schemas.openxmlformats.org/officeDocument/2006/relationships/hyperlink" Target="http://www.dofe.info/newsletters/employability/popupPC.jpg" TargetMode="External"/><Relationship Id="rId21" Type="http://schemas.openxmlformats.org/officeDocument/2006/relationships/image" Target="../media/image32.png"/><Relationship Id="rId42" Type="http://schemas.openxmlformats.org/officeDocument/2006/relationships/hyperlink" Target="http://www.dofe.info/newsletters/employability/popupOLDMUTUAL.jpg" TargetMode="External"/><Relationship Id="rId47" Type="http://schemas.openxmlformats.org/officeDocument/2006/relationships/image" Target="../media/image45.png"/><Relationship Id="rId63" Type="http://schemas.openxmlformats.org/officeDocument/2006/relationships/image" Target="../media/image53.png"/><Relationship Id="rId68" Type="http://schemas.openxmlformats.org/officeDocument/2006/relationships/hyperlink" Target="http://www.dofe.info/newsletters/employability/popupDIAGEO.jpg" TargetMode="External"/><Relationship Id="rId84" Type="http://schemas.openxmlformats.org/officeDocument/2006/relationships/image" Target="../media/image64.jpeg"/><Relationship Id="rId89" Type="http://schemas.openxmlformats.org/officeDocument/2006/relationships/hyperlink" Target="http://www.dofe.info/newsletters/employability/popupROB.jpg" TargetMode="External"/><Relationship Id="rId112" Type="http://schemas.openxmlformats.org/officeDocument/2006/relationships/image" Target="../media/image78.png"/><Relationship Id="rId16" Type="http://schemas.openxmlformats.org/officeDocument/2006/relationships/hyperlink" Target="http://www.dofe.info/newsletters/employability/popupSOHO.jpg" TargetMode="External"/><Relationship Id="rId107" Type="http://schemas.openxmlformats.org/officeDocument/2006/relationships/hyperlink" Target="http://www.dofe.info/newsletters/employability/popupDAVIDJ.jpg" TargetMode="External"/><Relationship Id="rId11" Type="http://schemas.openxmlformats.org/officeDocument/2006/relationships/image" Target="../media/image27.png"/><Relationship Id="rId32" Type="http://schemas.openxmlformats.org/officeDocument/2006/relationships/hyperlink" Target="http://www.dofe.info/newsletters/employability/popupNG.jpg" TargetMode="External"/><Relationship Id="rId37" Type="http://schemas.openxmlformats.org/officeDocument/2006/relationships/image" Target="../media/image40.png"/><Relationship Id="rId53" Type="http://schemas.openxmlformats.org/officeDocument/2006/relationships/image" Target="../media/image48.png"/><Relationship Id="rId58" Type="http://schemas.openxmlformats.org/officeDocument/2006/relationships/hyperlink" Target="http://www.dofe.info/newsletters/employability/popupRB.jpg" TargetMode="External"/><Relationship Id="rId74" Type="http://schemas.openxmlformats.org/officeDocument/2006/relationships/hyperlink" Target="http://www.dofe.info/newsletters/employability/popupANGLO.jpg" TargetMode="External"/><Relationship Id="rId79" Type="http://schemas.openxmlformats.org/officeDocument/2006/relationships/image" Target="../media/image61.png"/><Relationship Id="rId102" Type="http://schemas.openxmlformats.org/officeDocument/2006/relationships/image" Target="../media/image73.png"/><Relationship Id="rId123" Type="http://schemas.openxmlformats.org/officeDocument/2006/relationships/hyperlink" Target="http://www.dofe.info/newsletters/employability/popupWEIR.jpg" TargetMode="External"/><Relationship Id="rId5" Type="http://schemas.openxmlformats.org/officeDocument/2006/relationships/image" Target="../media/image24.png"/><Relationship Id="rId90" Type="http://schemas.openxmlformats.org/officeDocument/2006/relationships/image" Target="../media/image67.png"/><Relationship Id="rId95" Type="http://schemas.openxmlformats.org/officeDocument/2006/relationships/hyperlink" Target="http://www.dofe.info/newsletters/employability/popupANDYW.jpg" TargetMode="External"/><Relationship Id="rId22" Type="http://schemas.openxmlformats.org/officeDocument/2006/relationships/hyperlink" Target="http://www.dofe.info/newsletters/employability/popupEXPERIAN.jpg" TargetMode="External"/><Relationship Id="rId27" Type="http://schemas.openxmlformats.org/officeDocument/2006/relationships/image" Target="../media/image35.jpeg"/><Relationship Id="rId43" Type="http://schemas.openxmlformats.org/officeDocument/2006/relationships/image" Target="../media/image43.png"/><Relationship Id="rId48" Type="http://schemas.openxmlformats.org/officeDocument/2006/relationships/hyperlink" Target="http://www.dofe.info/newsletters/employability/popupABELLIO.jpg" TargetMode="External"/><Relationship Id="rId64" Type="http://schemas.openxmlformats.org/officeDocument/2006/relationships/hyperlink" Target="http://www.dofe.info/newsletters/employability/popupIHG.jpg" TargetMode="External"/><Relationship Id="rId69" Type="http://schemas.openxmlformats.org/officeDocument/2006/relationships/image" Target="../media/image56.png"/><Relationship Id="rId113" Type="http://schemas.openxmlformats.org/officeDocument/2006/relationships/hyperlink" Target="http://www.dofe.info/newsletters/employability/popupamey.jpg" TargetMode="External"/><Relationship Id="rId118" Type="http://schemas.openxmlformats.org/officeDocument/2006/relationships/image" Target="../media/image81.png"/><Relationship Id="rId80" Type="http://schemas.openxmlformats.org/officeDocument/2006/relationships/hyperlink" Target="http://www.dofe.info/newsletters/employability/popupBURBERRY.jpg" TargetMode="External"/><Relationship Id="rId85" Type="http://schemas.openxmlformats.org/officeDocument/2006/relationships/hyperlink" Target="http://www.dofe.info/newsletters/employability/popupANGELA.jpg" TargetMode="External"/><Relationship Id="rId12" Type="http://schemas.openxmlformats.org/officeDocument/2006/relationships/hyperlink" Target="http://www.dofe.info/newsletters/employability/popupMCD.jpg" TargetMode="External"/><Relationship Id="rId17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hyperlink" Target="http://www.dofe.info/newsletters/employability/popupPENNA.jpg" TargetMode="External"/><Relationship Id="rId59" Type="http://schemas.openxmlformats.org/officeDocument/2006/relationships/image" Target="../media/image51.png"/><Relationship Id="rId103" Type="http://schemas.openxmlformats.org/officeDocument/2006/relationships/hyperlink" Target="http://www.dofe.info/newsletters/employability/popupTONY.jpg" TargetMode="External"/><Relationship Id="rId108" Type="http://schemas.openxmlformats.org/officeDocument/2006/relationships/image" Target="../media/image76.png"/><Relationship Id="rId124" Type="http://schemas.openxmlformats.org/officeDocument/2006/relationships/image" Target="../media/image84.png"/><Relationship Id="rId54" Type="http://schemas.openxmlformats.org/officeDocument/2006/relationships/hyperlink" Target="http://www.dofe.info/newsletters/employability/popupSCHRODERS.jpg" TargetMode="External"/><Relationship Id="rId70" Type="http://schemas.openxmlformats.org/officeDocument/2006/relationships/hyperlink" Target="http://www.dofe.info/newsletters/employability/popupCOMPASS.jpg" TargetMode="External"/><Relationship Id="rId75" Type="http://schemas.openxmlformats.org/officeDocument/2006/relationships/image" Target="../media/image59.png"/><Relationship Id="rId91" Type="http://schemas.openxmlformats.org/officeDocument/2006/relationships/hyperlink" Target="http://www.dofe.info/newsletters/employability/popupPAULD.jpg" TargetMode="External"/><Relationship Id="rId96" Type="http://schemas.openxmlformats.org/officeDocument/2006/relationships/image" Target="../media/image70.png"/><Relationship Id="rId1" Type="http://schemas.openxmlformats.org/officeDocument/2006/relationships/slideLayout" Target="../slideLayouts/slideLayout22.xml"/><Relationship Id="rId6" Type="http://schemas.openxmlformats.org/officeDocument/2006/relationships/hyperlink" Target="http://www.dofe.info/newsletters/employability/asdapop.html" TargetMode="External"/><Relationship Id="rId23" Type="http://schemas.openxmlformats.org/officeDocument/2006/relationships/image" Target="../media/image33.png"/><Relationship Id="rId28" Type="http://schemas.openxmlformats.org/officeDocument/2006/relationships/hyperlink" Target="http://www.dofe.info/newsletters/employability/popupCOCACOLA.jpg" TargetMode="External"/><Relationship Id="rId49" Type="http://schemas.openxmlformats.org/officeDocument/2006/relationships/image" Target="../media/image46.png"/><Relationship Id="rId114" Type="http://schemas.openxmlformats.org/officeDocument/2006/relationships/image" Target="../media/image79.png"/><Relationship Id="rId119" Type="http://schemas.openxmlformats.org/officeDocument/2006/relationships/hyperlink" Target="http://www.dofe.info/newsletters/employability/popupAP.jpg" TargetMode="External"/><Relationship Id="rId44" Type="http://schemas.openxmlformats.org/officeDocument/2006/relationships/hyperlink" Target="http://www.dofe.info/newsletters/employability/popupCROWN.jpg" TargetMode="External"/><Relationship Id="rId60" Type="http://schemas.openxmlformats.org/officeDocument/2006/relationships/hyperlink" Target="http://www.dofe.info/newsletters/employability/popupPEARSON.jpg" TargetMode="External"/><Relationship Id="rId65" Type="http://schemas.openxmlformats.org/officeDocument/2006/relationships/image" Target="../media/image54.png"/><Relationship Id="rId81" Type="http://schemas.openxmlformats.org/officeDocument/2006/relationships/image" Target="../media/image62.png"/><Relationship Id="rId86" Type="http://schemas.openxmlformats.org/officeDocument/2006/relationships/image" Target="../media/image65.png"/><Relationship Id="rId13" Type="http://schemas.openxmlformats.org/officeDocument/2006/relationships/image" Target="../media/image28.png"/><Relationship Id="rId18" Type="http://schemas.openxmlformats.org/officeDocument/2006/relationships/hyperlink" Target="http://www.dofe.info/newsletters/employability/popupFTI.jpg" TargetMode="External"/><Relationship Id="rId39" Type="http://schemas.openxmlformats.org/officeDocument/2006/relationships/image" Target="../media/image41.png"/><Relationship Id="rId109" Type="http://schemas.openxmlformats.org/officeDocument/2006/relationships/hyperlink" Target="http://www.dofe.info/newsletters/employability/popupJOHNROBERTS.jpg" TargetMode="External"/><Relationship Id="rId34" Type="http://schemas.openxmlformats.org/officeDocument/2006/relationships/hyperlink" Target="http://www.dofe.info/newsletters/employability/popupBARCLAYS.jpg" TargetMode="External"/><Relationship Id="rId50" Type="http://schemas.openxmlformats.org/officeDocument/2006/relationships/hyperlink" Target="http://www.dofe.info/newsletters/employability/popupDAVIDG.jpg" TargetMode="External"/><Relationship Id="rId55" Type="http://schemas.openxmlformats.org/officeDocument/2006/relationships/image" Target="../media/image49.png"/><Relationship Id="rId76" Type="http://schemas.openxmlformats.org/officeDocument/2006/relationships/hyperlink" Target="http://www.dofe.info/newsletters/employability/popupARM.jpg" TargetMode="External"/><Relationship Id="rId97" Type="http://schemas.openxmlformats.org/officeDocument/2006/relationships/hyperlink" Target="http://www.dofe.info/newsletters/employability/popupLIV.jpg" TargetMode="External"/><Relationship Id="rId104" Type="http://schemas.openxmlformats.org/officeDocument/2006/relationships/image" Target="../media/image74.png"/><Relationship Id="rId120" Type="http://schemas.openxmlformats.org/officeDocument/2006/relationships/image" Target="../media/image82.png"/><Relationship Id="rId125" Type="http://schemas.openxmlformats.org/officeDocument/2006/relationships/hyperlink" Target="http://www.dofe.info/newsletters/employability/popupSTEVE.jpg" TargetMode="External"/><Relationship Id="rId7" Type="http://schemas.openxmlformats.org/officeDocument/2006/relationships/image" Target="../media/image25.png"/><Relationship Id="rId71" Type="http://schemas.openxmlformats.org/officeDocument/2006/relationships/image" Target="../media/image57.png"/><Relationship Id="rId92" Type="http://schemas.openxmlformats.org/officeDocument/2006/relationships/image" Target="../media/image68.png"/><Relationship Id="rId2" Type="http://schemas.openxmlformats.org/officeDocument/2006/relationships/notesSlide" Target="../notesSlides/notesSlide6.xml"/><Relationship Id="rId29" Type="http://schemas.openxmlformats.org/officeDocument/2006/relationships/image" Target="../media/image36.png"/><Relationship Id="rId24" Type="http://schemas.openxmlformats.org/officeDocument/2006/relationships/hyperlink" Target="http://www.dofe.info/newsletters/employability/popupBRITISHLAND.jpg" TargetMode="External"/><Relationship Id="rId40" Type="http://schemas.openxmlformats.org/officeDocument/2006/relationships/hyperlink" Target="http://www.dofe.info/newsletters/employability/popupMS.jpg" TargetMode="External"/><Relationship Id="rId45" Type="http://schemas.openxmlformats.org/officeDocument/2006/relationships/image" Target="../media/image44.png"/><Relationship Id="rId66" Type="http://schemas.openxmlformats.org/officeDocument/2006/relationships/hyperlink" Target="http://www.dofe.info/newsletters/employability/popupHAMMERSON.jpg" TargetMode="External"/><Relationship Id="rId87" Type="http://schemas.openxmlformats.org/officeDocument/2006/relationships/hyperlink" Target="http://www.dofe.info/newsletters/employability/popupLORDD.jpg" TargetMode="External"/><Relationship Id="rId110" Type="http://schemas.openxmlformats.org/officeDocument/2006/relationships/image" Target="../media/image77.png"/><Relationship Id="rId115" Type="http://schemas.openxmlformats.org/officeDocument/2006/relationships/hyperlink" Target="http://www.dofe.info/newsletters/employability/popupJHK.jpg" TargetMode="External"/><Relationship Id="rId61" Type="http://schemas.openxmlformats.org/officeDocument/2006/relationships/image" Target="../media/image52.png"/><Relationship Id="rId82" Type="http://schemas.openxmlformats.org/officeDocument/2006/relationships/hyperlink" Target="http://www.dofe.info/newsletters/employability/popupNADINE.jpg" TargetMode="External"/><Relationship Id="rId19" Type="http://schemas.openxmlformats.org/officeDocument/2006/relationships/image" Target="../media/image31.png"/><Relationship Id="rId14" Type="http://schemas.openxmlformats.org/officeDocument/2006/relationships/hyperlink" Target="http://www.dofe.info/newsletters/employability/popupLOR.jpg" TargetMode="External"/><Relationship Id="rId30" Type="http://schemas.openxmlformats.org/officeDocument/2006/relationships/hyperlink" Target="http://www.dofe.info/newsletters/employability/popupLSG.jpg" TargetMode="External"/><Relationship Id="rId35" Type="http://schemas.openxmlformats.org/officeDocument/2006/relationships/image" Target="../media/image39.png"/><Relationship Id="rId56" Type="http://schemas.openxmlformats.org/officeDocument/2006/relationships/hyperlink" Target="http://www.dofe.info/newsletters/employability/popupRBS.jpg" TargetMode="External"/><Relationship Id="rId77" Type="http://schemas.openxmlformats.org/officeDocument/2006/relationships/image" Target="../media/image60.png"/><Relationship Id="rId100" Type="http://schemas.openxmlformats.org/officeDocument/2006/relationships/image" Target="../media/image72.png"/><Relationship Id="rId105" Type="http://schemas.openxmlformats.org/officeDocument/2006/relationships/hyperlink" Target="http://www.dofe.info/newsletters/employability/popupANNA.jpg" TargetMode="External"/><Relationship Id="rId126" Type="http://schemas.openxmlformats.org/officeDocument/2006/relationships/image" Target="../media/image85.png"/><Relationship Id="rId8" Type="http://schemas.openxmlformats.org/officeDocument/2006/relationships/hyperlink" Target="http://www.dofe.info/newsletters/employability/popupDMP.jpg" TargetMode="External"/><Relationship Id="rId51" Type="http://schemas.openxmlformats.org/officeDocument/2006/relationships/image" Target="../media/image47.png"/><Relationship Id="rId72" Type="http://schemas.openxmlformats.org/officeDocument/2006/relationships/hyperlink" Target="http://www.dofe.info/newsletters/employability/popupBANDQ.jpg" TargetMode="External"/><Relationship Id="rId93" Type="http://schemas.openxmlformats.org/officeDocument/2006/relationships/hyperlink" Target="http://www.dofe.info/newsletters/employability/popupANNL.jpg" TargetMode="External"/><Relationship Id="rId98" Type="http://schemas.openxmlformats.org/officeDocument/2006/relationships/image" Target="../media/image71.png"/><Relationship Id="rId121" Type="http://schemas.openxmlformats.org/officeDocument/2006/relationships/hyperlink" Target="http://www.dofe.info/newsletters/employability/popupSTARBUCKS.jpg" TargetMode="External"/><Relationship Id="rId3" Type="http://schemas.openxmlformats.org/officeDocument/2006/relationships/image" Target="../media/image23.jpeg"/><Relationship Id="rId25" Type="http://schemas.openxmlformats.org/officeDocument/2006/relationships/image" Target="../media/image34.png"/><Relationship Id="rId46" Type="http://schemas.openxmlformats.org/officeDocument/2006/relationships/hyperlink" Target="http://www.dofe.info/newsletters/employability/popupSERCO.jpg" TargetMode="External"/><Relationship Id="rId67" Type="http://schemas.openxmlformats.org/officeDocument/2006/relationships/image" Target="../media/image55.png"/><Relationship Id="rId116" Type="http://schemas.openxmlformats.org/officeDocument/2006/relationships/image" Target="../media/image80.png"/><Relationship Id="rId20" Type="http://schemas.openxmlformats.org/officeDocument/2006/relationships/hyperlink" Target="http://www.dofe.info/newsletters/employability/popupTESCO.jpg" TargetMode="External"/><Relationship Id="rId41" Type="http://schemas.openxmlformats.org/officeDocument/2006/relationships/image" Target="../media/image42.png"/><Relationship Id="rId62" Type="http://schemas.openxmlformats.org/officeDocument/2006/relationships/hyperlink" Target="http://www.dofe.info/newsletters/employability/popupNATIONWIDE.jpg" TargetMode="External"/><Relationship Id="rId83" Type="http://schemas.openxmlformats.org/officeDocument/2006/relationships/image" Target="../media/image63.jpeg"/><Relationship Id="rId88" Type="http://schemas.openxmlformats.org/officeDocument/2006/relationships/image" Target="../media/image66.png"/><Relationship Id="rId111" Type="http://schemas.openxmlformats.org/officeDocument/2006/relationships/hyperlink" Target="http://www.dofe.info/newsletters/employability/popupLloyds.jpg" TargetMode="External"/><Relationship Id="rId15" Type="http://schemas.openxmlformats.org/officeDocument/2006/relationships/image" Target="../media/image29.png"/><Relationship Id="rId36" Type="http://schemas.openxmlformats.org/officeDocument/2006/relationships/hyperlink" Target="http://www.dofe.info/newsletters/employability/popupITV.jpg" TargetMode="External"/><Relationship Id="rId57" Type="http://schemas.openxmlformats.org/officeDocument/2006/relationships/image" Target="../media/image50.png"/><Relationship Id="rId106" Type="http://schemas.openxmlformats.org/officeDocument/2006/relationships/image" Target="../media/image75.png"/><Relationship Id="rId10" Type="http://schemas.openxmlformats.org/officeDocument/2006/relationships/hyperlink" Target="http://www.dofe.info/newsletters/employability/popupMB.jpg" TargetMode="External"/><Relationship Id="rId31" Type="http://schemas.openxmlformats.org/officeDocument/2006/relationships/image" Target="../media/image37.png"/><Relationship Id="rId52" Type="http://schemas.openxmlformats.org/officeDocument/2006/relationships/hyperlink" Target="http://www.dofe.info/newsletters/employability/popupUNILEVER.jpg" TargetMode="External"/><Relationship Id="rId73" Type="http://schemas.openxmlformats.org/officeDocument/2006/relationships/image" Target="../media/image58.jpeg"/><Relationship Id="rId78" Type="http://schemas.openxmlformats.org/officeDocument/2006/relationships/hyperlink" Target="http://www.dofe.info/newsletters/employability/popupTATE.jpg" TargetMode="External"/><Relationship Id="rId94" Type="http://schemas.openxmlformats.org/officeDocument/2006/relationships/image" Target="../media/image69.png"/><Relationship Id="rId99" Type="http://schemas.openxmlformats.org/officeDocument/2006/relationships/hyperlink" Target="http://www.dofe.info/newsletters/employability/popupCLAIRE.jpg" TargetMode="External"/><Relationship Id="rId101" Type="http://schemas.openxmlformats.org/officeDocument/2006/relationships/hyperlink" Target="http://www.dofe.info/newsletters/employability/popupMOYA.jpg" TargetMode="External"/><Relationship Id="rId122" Type="http://schemas.openxmlformats.org/officeDocument/2006/relationships/image" Target="../media/image83.png"/><Relationship Id="rId4" Type="http://schemas.openxmlformats.org/officeDocument/2006/relationships/hyperlink" Target="http://www.dofe.info/newsletters/employability/popupAM.jpg" TargetMode="External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hyperlink" Target="https://www.google.co.uk/url?sa=i&amp;rct=j&amp;q=&amp;esrc=s&amp;source=images&amp;cd=&amp;cad=rja&amp;uact=8&amp;ved=2ahUKEwiU3pWTtbHdAhVKz4UKHdH2A6oQjRx6BAgBEAU&amp;url=http://www.clker.com/clipart-24410.html&amp;psig=AOvVaw0qr-gNczXhckax4NvO3-eC&amp;ust=1536702317865029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958" y="3553297"/>
            <a:ext cx="9650413" cy="1440000"/>
          </a:xfrm>
        </p:spPr>
        <p:txBody>
          <a:bodyPr/>
          <a:lstStyle/>
          <a:p>
            <a:pPr algn="ctr"/>
            <a:endParaRPr lang="en-GB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84" y="5357366"/>
            <a:ext cx="9650413" cy="611919"/>
          </a:xfrm>
        </p:spPr>
        <p:txBody>
          <a:bodyPr/>
          <a:lstStyle/>
          <a:p>
            <a:pPr algn="ctr"/>
            <a:r>
              <a:rPr lang="en-GB" dirty="0"/>
              <a:t>DofE Assembly </a:t>
            </a:r>
          </a:p>
          <a:p>
            <a:pPr algn="ctr"/>
            <a:r>
              <a:rPr lang="en-GB" sz="2400" dirty="0"/>
              <a:t>Ian Turnbull  Expedition Supervisor</a:t>
            </a:r>
          </a:p>
          <a:p>
            <a:pPr algn="r"/>
            <a:endParaRPr lang="en-GB" sz="2400" dirty="0"/>
          </a:p>
          <a:p>
            <a:pPr algn="r"/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2475" y="7195449"/>
            <a:ext cx="468313" cy="216000"/>
          </a:xfrm>
        </p:spPr>
        <p:txBody>
          <a:bodyPr/>
          <a:lstStyle/>
          <a:p>
            <a:fld id="{FD28B870-EEFD-41FE-9A4E-B1C66D221408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585" y="185972"/>
            <a:ext cx="2265468" cy="359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10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22244-2361-A963-8FCD-FEFE132C5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Bronze - Nidderdale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FB6BD81-125C-7196-5472-07084C844F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82" y="1890260"/>
            <a:ext cx="8963813" cy="537828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6927D4-6E7F-7BE4-22E7-4FD981C31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DofE Assembly Presentation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35083C-CE6A-C0BB-4C23-5F04A2512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924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62144-021C-A52F-D0AB-2E6CFE8C7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Silver – North York Moors</a:t>
            </a:r>
            <a:br>
              <a:rPr lang="en-GB" dirty="0"/>
            </a:br>
            <a:r>
              <a:rPr lang="en-GB" dirty="0"/>
              <a:t>Gold – Yorkshire Dales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F5C8821-03A0-53FE-ABFB-122E22BBE4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461" y="2000066"/>
            <a:ext cx="7076035" cy="509288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9562AA-B0E7-4EF3-03EA-4C46203BE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DofE Assembly Presentation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913593-BA75-57C6-0BDC-E1617559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4812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Box 1"/>
          <p:cNvSpPr txBox="1">
            <a:spLocks noChangeArrowheads="1"/>
          </p:cNvSpPr>
          <p:nvPr/>
        </p:nvSpPr>
        <p:spPr bwMode="auto">
          <a:xfrm rot="16200000">
            <a:off x="825731" y="4300410"/>
            <a:ext cx="2357396" cy="5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5" tIns="52143" rIns="104285" bIns="52143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FFC000"/>
                </a:solidFill>
                <a:cs typeface="Arial" pitchFamily="34" charset="0"/>
              </a:rPr>
              <a:t>Self-belief</a:t>
            </a:r>
          </a:p>
        </p:txBody>
      </p:sp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1303466" y="5730657"/>
            <a:ext cx="2889225" cy="53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285" tIns="52143" rIns="104285" bIns="52143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FF0000"/>
                </a:solidFill>
                <a:cs typeface="Arial" pitchFamily="34" charset="0"/>
              </a:rPr>
              <a:t>Self-confidence</a:t>
            </a:r>
          </a:p>
        </p:txBody>
      </p:sp>
      <p:sp>
        <p:nvSpPr>
          <p:cNvPr id="27653" name="Rectangle 3"/>
          <p:cNvSpPr>
            <a:spLocks noChangeArrowheads="1"/>
          </p:cNvSpPr>
          <p:nvPr/>
        </p:nvSpPr>
        <p:spPr bwMode="auto">
          <a:xfrm>
            <a:off x="7476148" y="3505259"/>
            <a:ext cx="3127074" cy="5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285" tIns="52143" rIns="104285" bIns="52143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FFC000"/>
                </a:solidFill>
                <a:cs typeface="Arial" pitchFamily="34" charset="0"/>
              </a:rPr>
              <a:t>A sense of identity</a:t>
            </a:r>
          </a:p>
        </p:txBody>
      </p:sp>
      <p:sp>
        <p:nvSpPr>
          <p:cNvPr id="27654" name="Rectangle 4"/>
          <p:cNvSpPr>
            <a:spLocks noChangeArrowheads="1"/>
          </p:cNvSpPr>
          <p:nvPr/>
        </p:nvSpPr>
        <p:spPr bwMode="auto">
          <a:xfrm>
            <a:off x="2469619" y="1942415"/>
            <a:ext cx="2492955" cy="5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285" tIns="52143" rIns="104285" bIns="52143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B0F0"/>
                </a:solidFill>
                <a:cs typeface="Arial" pitchFamily="34" charset="0"/>
              </a:rPr>
              <a:t>Independence</a:t>
            </a:r>
            <a:endParaRPr lang="en-GB" altLang="en-US" sz="4100" dirty="0">
              <a:solidFill>
                <a:srgbClr val="00B0F0"/>
              </a:solidFill>
              <a:cs typeface="Arial" pitchFamily="34" charset="0"/>
            </a:endParaRPr>
          </a:p>
        </p:txBody>
      </p:sp>
      <p:sp>
        <p:nvSpPr>
          <p:cNvPr id="27655" name="Rectangle 5"/>
          <p:cNvSpPr>
            <a:spLocks noChangeArrowheads="1"/>
          </p:cNvSpPr>
          <p:nvPr/>
        </p:nvSpPr>
        <p:spPr bwMode="auto">
          <a:xfrm>
            <a:off x="621027" y="229427"/>
            <a:ext cx="1952824" cy="67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285" tIns="52143" rIns="104285" bIns="52143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700" dirty="0">
                <a:solidFill>
                  <a:srgbClr val="FF0000"/>
                </a:solidFill>
                <a:cs typeface="Arial" pitchFamily="34" charset="0"/>
              </a:rPr>
              <a:t>Respect</a:t>
            </a:r>
          </a:p>
        </p:txBody>
      </p:sp>
      <p:sp>
        <p:nvSpPr>
          <p:cNvPr id="27656" name="Rectangle 6"/>
          <p:cNvSpPr>
            <a:spLocks noChangeArrowheads="1"/>
          </p:cNvSpPr>
          <p:nvPr/>
        </p:nvSpPr>
        <p:spPr bwMode="auto">
          <a:xfrm>
            <a:off x="2165850" y="5111026"/>
            <a:ext cx="2028154" cy="45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285" tIns="52143" rIns="104285" bIns="52143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300" dirty="0">
                <a:solidFill>
                  <a:srgbClr val="00B050"/>
                </a:solidFill>
                <a:cs typeface="Arial" pitchFamily="34" charset="0"/>
              </a:rPr>
              <a:t>Responsibility</a:t>
            </a:r>
          </a:p>
        </p:txBody>
      </p:sp>
      <p:sp>
        <p:nvSpPr>
          <p:cNvPr id="27657" name="Rectangle 7"/>
          <p:cNvSpPr>
            <a:spLocks noChangeArrowheads="1"/>
          </p:cNvSpPr>
          <p:nvPr/>
        </p:nvSpPr>
        <p:spPr bwMode="auto">
          <a:xfrm>
            <a:off x="6524390" y="3949060"/>
            <a:ext cx="3367178" cy="93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5" tIns="52143" rIns="104285" bIns="52143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700" dirty="0">
                <a:solidFill>
                  <a:srgbClr val="00B0F0"/>
                </a:solidFill>
                <a:cs typeface="Arial" pitchFamily="34" charset="0"/>
              </a:rPr>
              <a:t>Awareness of your potential</a:t>
            </a:r>
          </a:p>
        </p:txBody>
      </p:sp>
      <p:sp>
        <p:nvSpPr>
          <p:cNvPr id="27658" name="Rectangle 8"/>
          <p:cNvSpPr>
            <a:spLocks noChangeArrowheads="1"/>
          </p:cNvSpPr>
          <p:nvPr/>
        </p:nvSpPr>
        <p:spPr bwMode="auto">
          <a:xfrm>
            <a:off x="1990158" y="3662239"/>
            <a:ext cx="2272265" cy="53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85" tIns="52143" rIns="104285" bIns="52143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B0F0"/>
                </a:solidFill>
                <a:cs typeface="Arial" pitchFamily="34" charset="0"/>
              </a:rPr>
              <a:t>New Talents</a:t>
            </a:r>
          </a:p>
        </p:txBody>
      </p:sp>
      <p:sp>
        <p:nvSpPr>
          <p:cNvPr id="27659" name="Rectangle 9"/>
          <p:cNvSpPr>
            <a:spLocks noChangeArrowheads="1"/>
          </p:cNvSpPr>
          <p:nvPr/>
        </p:nvSpPr>
        <p:spPr bwMode="auto">
          <a:xfrm>
            <a:off x="4452832" y="5964680"/>
            <a:ext cx="5345907" cy="81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5" tIns="52143" rIns="104285" bIns="52143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300" b="1" dirty="0">
                <a:solidFill>
                  <a:srgbClr val="00B050"/>
                </a:solidFill>
                <a:cs typeface="Arial" pitchFamily="34" charset="0"/>
              </a:rPr>
              <a:t>Understanding</a:t>
            </a:r>
            <a:r>
              <a:rPr lang="en-GB" altLang="en-US" sz="2300" b="1" dirty="0">
                <a:solidFill>
                  <a:srgbClr val="3D4242"/>
                </a:solidFill>
                <a:cs typeface="Arial" pitchFamily="34" charset="0"/>
              </a:rPr>
              <a:t> </a:t>
            </a:r>
            <a:r>
              <a:rPr lang="en-GB" altLang="en-US" sz="2300" b="1" dirty="0">
                <a:solidFill>
                  <a:srgbClr val="00B050"/>
                </a:solidFill>
                <a:cs typeface="Arial" pitchFamily="34" charset="0"/>
              </a:rPr>
              <a:t>of strengths and weaknesses</a:t>
            </a:r>
          </a:p>
        </p:txBody>
      </p:sp>
      <p:sp>
        <p:nvSpPr>
          <p:cNvPr id="27660" name="Rectangle 10"/>
          <p:cNvSpPr>
            <a:spLocks noChangeArrowheads="1"/>
          </p:cNvSpPr>
          <p:nvPr/>
        </p:nvSpPr>
        <p:spPr bwMode="auto">
          <a:xfrm>
            <a:off x="2545607" y="1758823"/>
            <a:ext cx="4048007" cy="38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85" tIns="52143" rIns="104285" bIns="52143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FFC000"/>
                </a:solidFill>
                <a:cs typeface="Arial" pitchFamily="34" charset="0"/>
              </a:rPr>
              <a:t>Plan and use time effectively</a:t>
            </a:r>
          </a:p>
        </p:txBody>
      </p:sp>
      <p:sp>
        <p:nvSpPr>
          <p:cNvPr id="27661" name="Rectangle 11"/>
          <p:cNvSpPr>
            <a:spLocks noChangeArrowheads="1"/>
          </p:cNvSpPr>
          <p:nvPr/>
        </p:nvSpPr>
        <p:spPr bwMode="auto">
          <a:xfrm>
            <a:off x="4417108" y="6638243"/>
            <a:ext cx="3608487" cy="42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5" tIns="52143" rIns="104285" bIns="52143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100" dirty="0">
                <a:solidFill>
                  <a:srgbClr val="FF0000"/>
                </a:solidFill>
                <a:cs typeface="Arial" pitchFamily="34" charset="0"/>
              </a:rPr>
              <a:t>Ability to learn from others</a:t>
            </a:r>
          </a:p>
        </p:txBody>
      </p:sp>
      <p:sp>
        <p:nvSpPr>
          <p:cNvPr id="27662" name="Rectangle 12"/>
          <p:cNvSpPr>
            <a:spLocks noChangeArrowheads="1"/>
          </p:cNvSpPr>
          <p:nvPr/>
        </p:nvSpPr>
        <p:spPr bwMode="auto">
          <a:xfrm>
            <a:off x="506822" y="2792836"/>
            <a:ext cx="3716375" cy="59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285" tIns="52143" rIns="104285" bIns="52143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rgbClr val="00B050"/>
                </a:solidFill>
                <a:cs typeface="Arial" pitchFamily="34" charset="0"/>
              </a:rPr>
              <a:t>New relationships</a:t>
            </a:r>
          </a:p>
        </p:txBody>
      </p:sp>
      <p:sp>
        <p:nvSpPr>
          <p:cNvPr id="27663" name="Rectangle 14"/>
          <p:cNvSpPr>
            <a:spLocks noChangeArrowheads="1"/>
          </p:cNvSpPr>
          <p:nvPr/>
        </p:nvSpPr>
        <p:spPr bwMode="auto">
          <a:xfrm>
            <a:off x="6249280" y="1957707"/>
            <a:ext cx="3200119" cy="45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5" tIns="52143" rIns="104285" bIns="52143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300" dirty="0">
                <a:solidFill>
                  <a:srgbClr val="00B050"/>
                </a:solidFill>
                <a:cs typeface="Arial" pitchFamily="34" charset="0"/>
              </a:rPr>
              <a:t>Be a Leader</a:t>
            </a:r>
          </a:p>
        </p:txBody>
      </p:sp>
      <p:sp>
        <p:nvSpPr>
          <p:cNvPr id="27664" name="Rectangle 15"/>
          <p:cNvSpPr>
            <a:spLocks noChangeArrowheads="1"/>
          </p:cNvSpPr>
          <p:nvPr/>
        </p:nvSpPr>
        <p:spPr bwMode="auto">
          <a:xfrm>
            <a:off x="2075267" y="6187464"/>
            <a:ext cx="2036428" cy="41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285" tIns="52143" rIns="104285" bIns="52143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00B0F0"/>
                </a:solidFill>
                <a:cs typeface="Arial" pitchFamily="34" charset="0"/>
              </a:rPr>
              <a:t>Problem solving</a:t>
            </a:r>
            <a:endParaRPr lang="en-GB" altLang="en-US" sz="2000" dirty="0">
              <a:solidFill>
                <a:srgbClr val="3D4242"/>
              </a:solidFill>
              <a:cs typeface="Arial" pitchFamily="34" charset="0"/>
            </a:endParaRPr>
          </a:p>
        </p:txBody>
      </p:sp>
      <p:sp>
        <p:nvSpPr>
          <p:cNvPr id="27665" name="Rectangle 16"/>
          <p:cNvSpPr>
            <a:spLocks noChangeArrowheads="1"/>
          </p:cNvSpPr>
          <p:nvPr/>
        </p:nvSpPr>
        <p:spPr bwMode="auto">
          <a:xfrm>
            <a:off x="6221351" y="2264302"/>
            <a:ext cx="2255746" cy="45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285" tIns="52143" rIns="104285" bIns="52143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300" dirty="0">
                <a:solidFill>
                  <a:srgbClr val="00B0F0"/>
                </a:solidFill>
                <a:cs typeface="Arial" pitchFamily="34" charset="0"/>
              </a:rPr>
              <a:t>Communication</a:t>
            </a:r>
          </a:p>
        </p:txBody>
      </p:sp>
      <p:sp>
        <p:nvSpPr>
          <p:cNvPr id="27666" name="Rectangle 17"/>
          <p:cNvSpPr>
            <a:spLocks noChangeArrowheads="1"/>
          </p:cNvSpPr>
          <p:nvPr/>
        </p:nvSpPr>
        <p:spPr bwMode="auto">
          <a:xfrm>
            <a:off x="6430503" y="5231054"/>
            <a:ext cx="3703422" cy="78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285" tIns="52143" rIns="104285" bIns="52143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 b="1" dirty="0">
                <a:solidFill>
                  <a:srgbClr val="00B0F0"/>
                </a:solidFill>
                <a:cs typeface="Arial" pitchFamily="34" charset="0"/>
              </a:rPr>
              <a:t>New Abilities</a:t>
            </a:r>
          </a:p>
        </p:txBody>
      </p:sp>
      <p:sp>
        <p:nvSpPr>
          <p:cNvPr id="27667" name="Rectangle 18"/>
          <p:cNvSpPr>
            <a:spLocks noChangeArrowheads="1"/>
          </p:cNvSpPr>
          <p:nvPr/>
        </p:nvSpPr>
        <p:spPr bwMode="auto">
          <a:xfrm>
            <a:off x="2804745" y="107539"/>
            <a:ext cx="5345907" cy="45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5" tIns="52143" rIns="104285" bIns="52143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300" dirty="0">
                <a:solidFill>
                  <a:srgbClr val="FF0000"/>
                </a:solidFill>
                <a:cs typeface="Arial" pitchFamily="34" charset="0"/>
              </a:rPr>
              <a:t>Give back to others in the community</a:t>
            </a:r>
          </a:p>
        </p:txBody>
      </p:sp>
      <p:sp>
        <p:nvSpPr>
          <p:cNvPr id="27668" name="Rectangle 19"/>
          <p:cNvSpPr>
            <a:spLocks noChangeArrowheads="1"/>
          </p:cNvSpPr>
          <p:nvPr/>
        </p:nvSpPr>
        <p:spPr bwMode="auto">
          <a:xfrm>
            <a:off x="2760737" y="682733"/>
            <a:ext cx="2535594" cy="93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5" tIns="52143" rIns="104285" bIns="52143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700" dirty="0">
                <a:solidFill>
                  <a:srgbClr val="00B050"/>
                </a:solidFill>
                <a:cs typeface="Arial" pitchFamily="34" charset="0"/>
              </a:rPr>
              <a:t>Work as part of a team</a:t>
            </a:r>
          </a:p>
        </p:txBody>
      </p:sp>
      <p:sp>
        <p:nvSpPr>
          <p:cNvPr id="27669" name="TextBox 20"/>
          <p:cNvSpPr txBox="1">
            <a:spLocks noChangeArrowheads="1"/>
          </p:cNvSpPr>
          <p:nvPr/>
        </p:nvSpPr>
        <p:spPr bwMode="auto">
          <a:xfrm>
            <a:off x="587509" y="5060412"/>
            <a:ext cx="1334230" cy="73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85" tIns="52143" rIns="104285" bIns="52143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100" b="1" dirty="0">
                <a:solidFill>
                  <a:srgbClr val="3D4242"/>
                </a:solidFill>
                <a:cs typeface="Arial" pitchFamily="34" charset="0"/>
              </a:rPr>
              <a:t>FUN</a:t>
            </a:r>
            <a:endParaRPr lang="en-GB" altLang="en-US" b="1" dirty="0">
              <a:solidFill>
                <a:srgbClr val="3D4242"/>
              </a:solidFill>
              <a:cs typeface="Arial" pitchFamily="34" charset="0"/>
            </a:endParaRPr>
          </a:p>
        </p:txBody>
      </p:sp>
      <p:sp>
        <p:nvSpPr>
          <p:cNvPr id="27670" name="TextBox 21"/>
          <p:cNvSpPr txBox="1">
            <a:spLocks noChangeArrowheads="1"/>
          </p:cNvSpPr>
          <p:nvPr/>
        </p:nvSpPr>
        <p:spPr bwMode="auto">
          <a:xfrm>
            <a:off x="1719401" y="3300252"/>
            <a:ext cx="2392294" cy="42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285" tIns="52143" rIns="104285" bIns="52143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100" dirty="0">
                <a:solidFill>
                  <a:srgbClr val="3D4242"/>
                </a:solidFill>
                <a:cs typeface="Arial" pitchFamily="34" charset="0"/>
              </a:rPr>
              <a:t>Builds self esteem</a:t>
            </a:r>
          </a:p>
        </p:txBody>
      </p:sp>
      <p:sp>
        <p:nvSpPr>
          <p:cNvPr id="27671" name="TextBox 22"/>
          <p:cNvSpPr txBox="1">
            <a:spLocks noChangeArrowheads="1"/>
          </p:cNvSpPr>
          <p:nvPr/>
        </p:nvSpPr>
        <p:spPr bwMode="auto">
          <a:xfrm>
            <a:off x="7945444" y="4401261"/>
            <a:ext cx="2188481" cy="5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5" tIns="52143" rIns="104285" bIns="52143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3D4242"/>
                </a:solidFill>
                <a:cs typeface="Arial" pitchFamily="34" charset="0"/>
              </a:rPr>
              <a:t>Self Belief</a:t>
            </a:r>
          </a:p>
        </p:txBody>
      </p:sp>
      <p:sp>
        <p:nvSpPr>
          <p:cNvPr id="27672" name="TextBox 23"/>
          <p:cNvSpPr txBox="1">
            <a:spLocks noChangeArrowheads="1"/>
          </p:cNvSpPr>
          <p:nvPr/>
        </p:nvSpPr>
        <p:spPr bwMode="auto">
          <a:xfrm>
            <a:off x="6419633" y="3269550"/>
            <a:ext cx="2665528" cy="45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5" tIns="52143" rIns="104285" bIns="52143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300" b="1" dirty="0">
                <a:solidFill>
                  <a:srgbClr val="3D4242"/>
                </a:solidFill>
                <a:cs typeface="Arial" pitchFamily="34" charset="0"/>
              </a:rPr>
              <a:t>Confidence</a:t>
            </a:r>
          </a:p>
        </p:txBody>
      </p:sp>
      <p:sp>
        <p:nvSpPr>
          <p:cNvPr id="27673" name="TextBox 24"/>
          <p:cNvSpPr txBox="1">
            <a:spLocks noChangeArrowheads="1"/>
          </p:cNvSpPr>
          <p:nvPr/>
        </p:nvSpPr>
        <p:spPr bwMode="auto">
          <a:xfrm>
            <a:off x="8867037" y="3089786"/>
            <a:ext cx="1407013" cy="5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5" tIns="52143" rIns="104285" bIns="52143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3D4242"/>
                </a:solidFill>
                <a:cs typeface="Arial" pitchFamily="34" charset="0"/>
              </a:rPr>
              <a:t>CV</a:t>
            </a:r>
          </a:p>
        </p:txBody>
      </p:sp>
      <p:sp>
        <p:nvSpPr>
          <p:cNvPr id="27674" name="TextBox 25"/>
          <p:cNvSpPr txBox="1">
            <a:spLocks noChangeArrowheads="1"/>
          </p:cNvSpPr>
          <p:nvPr/>
        </p:nvSpPr>
        <p:spPr bwMode="auto">
          <a:xfrm>
            <a:off x="1413988" y="2442719"/>
            <a:ext cx="3003120" cy="47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85" tIns="52143" rIns="104285" bIns="52143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3D4242"/>
                </a:solidFill>
                <a:cs typeface="Arial" pitchFamily="34" charset="0"/>
              </a:rPr>
              <a:t>Job Applications</a:t>
            </a:r>
          </a:p>
        </p:txBody>
      </p:sp>
      <p:sp>
        <p:nvSpPr>
          <p:cNvPr id="27675" name="TextBox 26"/>
          <p:cNvSpPr txBox="1">
            <a:spLocks noChangeArrowheads="1"/>
          </p:cNvSpPr>
          <p:nvPr/>
        </p:nvSpPr>
        <p:spPr bwMode="auto">
          <a:xfrm>
            <a:off x="2248782" y="4252403"/>
            <a:ext cx="1897054" cy="93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5" tIns="52143" rIns="104285" bIns="52143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3D4242"/>
                </a:solidFill>
                <a:cs typeface="Arial" pitchFamily="34" charset="0"/>
              </a:rPr>
              <a:t>6</a:t>
            </a:r>
            <a:r>
              <a:rPr lang="en-GB" altLang="en-US" sz="1800" baseline="30000" dirty="0">
                <a:solidFill>
                  <a:srgbClr val="3D4242"/>
                </a:solidFill>
                <a:cs typeface="Arial" pitchFamily="34" charset="0"/>
              </a:rPr>
              <a:t>th</a:t>
            </a:r>
            <a:r>
              <a:rPr lang="en-GB" altLang="en-US" sz="1800" dirty="0">
                <a:solidFill>
                  <a:srgbClr val="3D4242"/>
                </a:solidFill>
                <a:cs typeface="Arial" pitchFamily="34" charset="0"/>
              </a:rPr>
              <a:t> Form / College applications</a:t>
            </a:r>
          </a:p>
        </p:txBody>
      </p:sp>
      <p:sp>
        <p:nvSpPr>
          <p:cNvPr id="27677" name="TextBox 28"/>
          <p:cNvSpPr txBox="1">
            <a:spLocks noChangeArrowheads="1"/>
          </p:cNvSpPr>
          <p:nvPr/>
        </p:nvSpPr>
        <p:spPr bwMode="auto">
          <a:xfrm>
            <a:off x="1682972" y="6394004"/>
            <a:ext cx="2886639" cy="78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85" tIns="52143" rIns="104285" bIns="52143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 b="1" dirty="0">
                <a:solidFill>
                  <a:srgbClr val="FFC000"/>
                </a:solidFill>
                <a:cs typeface="Arial" pitchFamily="34" charset="0"/>
              </a:rPr>
              <a:t>Keep Fit</a:t>
            </a:r>
          </a:p>
        </p:txBody>
      </p:sp>
      <p:sp>
        <p:nvSpPr>
          <p:cNvPr id="27678" name="TextBox 29"/>
          <p:cNvSpPr txBox="1">
            <a:spLocks noChangeArrowheads="1"/>
          </p:cNvSpPr>
          <p:nvPr/>
        </p:nvSpPr>
        <p:spPr bwMode="auto">
          <a:xfrm>
            <a:off x="807789" y="1014416"/>
            <a:ext cx="1750367" cy="5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85" tIns="52143" rIns="104285" bIns="52143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100" dirty="0">
                <a:solidFill>
                  <a:srgbClr val="FFC000"/>
                </a:solidFill>
                <a:cs typeface="Arial" pitchFamily="34" charset="0"/>
              </a:rPr>
              <a:t>Challenging</a:t>
            </a:r>
            <a:r>
              <a:rPr lang="en-GB" altLang="en-US" dirty="0">
                <a:solidFill>
                  <a:srgbClr val="3D4242"/>
                </a:solidFill>
                <a:cs typeface="Arial" pitchFamily="34" charset="0"/>
              </a:rPr>
              <a:t>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85" y="229427"/>
            <a:ext cx="1184839" cy="13863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 Taking part in DofE offers lots of benefits.</a:t>
            </a:r>
          </a:p>
        </p:txBody>
      </p:sp>
      <p:sp>
        <p:nvSpPr>
          <p:cNvPr id="33" name="Rectangle 19"/>
          <p:cNvSpPr>
            <a:spLocks noChangeArrowheads="1"/>
          </p:cNvSpPr>
          <p:nvPr/>
        </p:nvSpPr>
        <p:spPr bwMode="auto">
          <a:xfrm rot="16200000">
            <a:off x="7683860" y="2442708"/>
            <a:ext cx="1891698" cy="47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306" tIns="52153" rIns="104306" bIns="52153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00B050"/>
                </a:solidFill>
                <a:cs typeface="Arial" pitchFamily="34" charset="0"/>
              </a:rPr>
              <a:t>Teamwork</a:t>
            </a: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6331866" y="2659519"/>
            <a:ext cx="2060515" cy="67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700" b="1" dirty="0">
                <a:solidFill>
                  <a:srgbClr val="FF0000"/>
                </a:solidFill>
                <a:cs typeface="Arial" pitchFamily="34" charset="0"/>
              </a:rPr>
              <a:t>Respect</a:t>
            </a:r>
          </a:p>
        </p:txBody>
      </p:sp>
      <p:sp>
        <p:nvSpPr>
          <p:cNvPr id="36" name="Rectangle 18"/>
          <p:cNvSpPr>
            <a:spLocks noChangeArrowheads="1"/>
          </p:cNvSpPr>
          <p:nvPr/>
        </p:nvSpPr>
        <p:spPr bwMode="auto">
          <a:xfrm rot="16200000">
            <a:off x="1549847" y="4418785"/>
            <a:ext cx="5346700" cy="45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300" dirty="0">
                <a:solidFill>
                  <a:srgbClr val="FF0000"/>
                </a:solidFill>
                <a:cs typeface="Arial" pitchFamily="34" charset="0"/>
              </a:rPr>
              <a:t>Give back to others in the community</a:t>
            </a:r>
          </a:p>
        </p:txBody>
      </p:sp>
      <p:sp>
        <p:nvSpPr>
          <p:cNvPr id="37" name="TextBox 27"/>
          <p:cNvSpPr txBox="1">
            <a:spLocks noChangeArrowheads="1"/>
          </p:cNvSpPr>
          <p:nvPr/>
        </p:nvSpPr>
        <p:spPr bwMode="auto">
          <a:xfrm>
            <a:off x="8364112" y="4885184"/>
            <a:ext cx="1351144" cy="53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306" tIns="52153" rIns="104306" bIns="52153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3D4242"/>
                </a:solidFill>
                <a:cs typeface="Arial" pitchFamily="34" charset="0"/>
              </a:rPr>
              <a:t>UCAS</a:t>
            </a:r>
          </a:p>
        </p:txBody>
      </p:sp>
      <p:sp>
        <p:nvSpPr>
          <p:cNvPr id="38" name="TextBox 29"/>
          <p:cNvSpPr txBox="1">
            <a:spLocks noChangeArrowheads="1"/>
          </p:cNvSpPr>
          <p:nvPr/>
        </p:nvSpPr>
        <p:spPr bwMode="auto">
          <a:xfrm>
            <a:off x="6627105" y="4782022"/>
            <a:ext cx="1750627" cy="53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306" tIns="52153" rIns="104306" bIns="52153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100" dirty="0">
                <a:solidFill>
                  <a:srgbClr val="FFC000"/>
                </a:solidFill>
                <a:cs typeface="Arial" pitchFamily="34" charset="0"/>
              </a:rPr>
              <a:t>Challenging</a:t>
            </a:r>
            <a:r>
              <a:rPr lang="en-GB" altLang="en-US" dirty="0">
                <a:solidFill>
                  <a:srgbClr val="3D4242"/>
                </a:solidFill>
                <a:cs typeface="Arial" pitchFamily="34" charset="0"/>
              </a:rPr>
              <a:t> 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364" y="2834457"/>
            <a:ext cx="1722667" cy="2733583"/>
          </a:xfrm>
          <a:prstGeom prst="rect">
            <a:avLst/>
          </a:prstGeom>
        </p:spPr>
      </p:pic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728" y="7297516"/>
            <a:ext cx="468313" cy="216000"/>
          </a:xfrm>
        </p:spPr>
        <p:txBody>
          <a:bodyPr/>
          <a:lstStyle/>
          <a:p>
            <a:fld id="{FD28B870-EEFD-41FE-9A4E-B1C66D221408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1466927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8. DofE can have a positive effect on your life.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91927" y="7343675"/>
            <a:ext cx="468313" cy="216000"/>
          </a:xfrm>
        </p:spPr>
        <p:txBody>
          <a:bodyPr/>
          <a:lstStyle/>
          <a:p>
            <a:fld id="{FD28B870-EEFD-41FE-9A4E-B1C66D221408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6" t="20950" r="16489" b="8937"/>
          <a:stretch/>
        </p:blipFill>
        <p:spPr bwMode="auto">
          <a:xfrm>
            <a:off x="924673" y="1797975"/>
            <a:ext cx="8928241" cy="554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838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xfrm>
            <a:off x="-17634" y="-2"/>
            <a:ext cx="8985021" cy="152494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5" tIns="52143" rIns="104285" bIns="52143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br>
              <a:rPr lang="en-GB" altLang="en-US" dirty="0">
                <a:latin typeface="+mn-lt"/>
                <a:ea typeface="ＭＳ Ｐゴシック" pitchFamily="34" charset="-128"/>
              </a:rPr>
            </a:br>
            <a:r>
              <a:rPr lang="en-GB" altLang="en-US" dirty="0">
                <a:latin typeface="+mn-lt"/>
                <a:ea typeface="ＭＳ Ｐゴシック" pitchFamily="34" charset="-128"/>
              </a:rPr>
              <a:t>   9. Employers value DofE.</a:t>
            </a:r>
          </a:p>
        </p:txBody>
      </p:sp>
      <p:pic>
        <p:nvPicPr>
          <p:cNvPr id="37007" name="Picture 143" descr="http://www.dofe.info/newsletters/employability/images/pertemps%20network_the%20face%20of%20recruitment_3%20col.jpg?crc=40707465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283" y="3426353"/>
            <a:ext cx="1548085" cy="49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145"/>
          <p:cNvSpPr>
            <a:spLocks noChangeArrowheads="1"/>
          </p:cNvSpPr>
          <p:nvPr/>
        </p:nvSpPr>
        <p:spPr bwMode="auto">
          <a:xfrm>
            <a:off x="1659459" y="-40337"/>
            <a:ext cx="35261" cy="58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000" dirty="0">
                <a:solidFill>
                  <a:srgbClr val="000000"/>
                </a:solidFill>
                <a:cs typeface="Arial" pitchFamily="34" charset="0"/>
              </a:rPr>
              <a:t> </a:t>
            </a:r>
            <a:endParaRPr lang="en-GB" altLang="en-US" sz="900" dirty="0">
              <a:solidFill>
                <a:srgbClr val="3D4242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dirty="0">
              <a:solidFill>
                <a:srgbClr val="3D4242"/>
              </a:solidFill>
              <a:cs typeface="Arial" pitchFamily="34" charset="0"/>
            </a:endParaRPr>
          </a:p>
        </p:txBody>
      </p:sp>
      <p:sp>
        <p:nvSpPr>
          <p:cNvPr id="29701" name="Rectangle 161"/>
          <p:cNvSpPr>
            <a:spLocks noChangeArrowheads="1"/>
          </p:cNvSpPr>
          <p:nvPr/>
        </p:nvSpPr>
        <p:spPr bwMode="auto">
          <a:xfrm>
            <a:off x="4059549" y="-18960746"/>
            <a:ext cx="0" cy="3842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7108971" rIns="-76319269" bIns="0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700" b="1" dirty="0">
                <a:solidFill>
                  <a:srgbClr val="0071BC"/>
                </a:solidFill>
                <a:latin typeface="Verdana" pitchFamily="34" charset="0"/>
                <a:cs typeface="Arial" pitchFamily="34" charset="0"/>
              </a:rPr>
              <a:t>Are you a UK company or organisation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700" b="1" dirty="0">
                <a:solidFill>
                  <a:srgbClr val="0071BC"/>
                </a:solidFill>
                <a:latin typeface="Verdana" pitchFamily="34" charset="0"/>
                <a:cs typeface="Arial" pitchFamily="34" charset="0"/>
              </a:rPr>
              <a:t>that values DofE Award holders?</a:t>
            </a:r>
            <a:endParaRPr lang="en-GB" altLang="en-US" sz="900" dirty="0">
              <a:solidFill>
                <a:srgbClr val="3D4242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dirty="0">
              <a:solidFill>
                <a:srgbClr val="3D4242"/>
              </a:solidFill>
              <a:cs typeface="Arial" pitchFamily="34" charset="0"/>
            </a:endParaRPr>
          </a:p>
        </p:txBody>
      </p:sp>
      <p:pic>
        <p:nvPicPr>
          <p:cNvPr id="37030" name="Picture 166" descr="http://www.dofe.info/newsletters/employability/images/brookfield.png?crc=40123569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88" y="5909497"/>
            <a:ext cx="1458987" cy="713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35" name="Picture 171" descr="http://www.dofe.info/newsletters/employability/images/asda.png?crc=384943210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073" y="1854921"/>
            <a:ext cx="1709576" cy="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36" name="Picture 172" descr="http://www.dofe.info/newsletters/employability/images/specsavers.png?crc=3916609657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74" y="1545185"/>
            <a:ext cx="1314202" cy="47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37" name="Picture 173" descr="http://www.dofe.info/newsletters/employability/images/pmi.png?crc=4215412305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311" y="4268068"/>
            <a:ext cx="1369889" cy="713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38" name="Picture 174" descr="http://www.dofe.info/newsletters/employability/images/mcd.png?crc=182477777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07" y="6437301"/>
            <a:ext cx="1202829" cy="83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39" name="Picture 175" descr="http://www.dofe.info/newsletters/employability/images/laing.png?crc=3826229874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07" y="2829629"/>
            <a:ext cx="1358751" cy="58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40" name="Picture 176" descr="http://www.dofe.info/newsletters/employability/images/soho.png?crc=4229853404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233" y="2696635"/>
            <a:ext cx="1369889" cy="74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41" name="Picture 177" descr="http://www.dofe.info/newsletters/employability/images/fti.png?crc=4129644604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715" y="2351900"/>
            <a:ext cx="1325339" cy="57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44" name="Picture 180" descr="http://www.dofe.info/newsletters/employability/images/1024px-tesco_logosvg.png?crc=201529586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204" y="3919832"/>
            <a:ext cx="1325339" cy="32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45" name="Picture 181" descr="http://www.dofe.info/newsletters/employability/images/1280px-experiansvg.png?crc=4057322083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379" y="1545185"/>
            <a:ext cx="1481261" cy="39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46" name="Picture 182" descr="http://www.dofe.info/newsletters/employability/images/britishland-logo.png?crc=100540350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886" y="4898040"/>
            <a:ext cx="1358751" cy="59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47" name="Picture 183" descr="http://www.dofe.info/newsletters/employability/images/bunzl-logo.jpg?crc=375641082">
            <a:hlinkClick r:id="rId26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093" y="6530720"/>
            <a:ext cx="980083" cy="8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48" name="Picture 184" descr="http://www.dofe.info/newsletters/employability/images/coca.gif?crc=258852273">
            <a:hlinkClick r:id="rId28"/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14" y="1938917"/>
            <a:ext cx="1971303" cy="51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49" name="Picture 185" descr="http://www.dofe.info/newsletters/employability/images/land-securities-group-logo.png?crc=4117136904">
            <a:hlinkClick r:id="rId30"/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8" y="6315480"/>
            <a:ext cx="1570360" cy="36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50" name="Picture 186" descr="http://www.dofe.info/newsletters/employability/images/national_grid_logo_blue.gif?crc=60512839">
            <a:hlinkClick r:id="rId32"/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288" y="5568261"/>
            <a:ext cx="1570360" cy="34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51" name="Picture 187" descr="http://www.dofe.info/newsletters/employability/images/1280px-barclays_logosvg.png?crc=3955244425">
            <a:hlinkClick r:id="rId34"/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38" y="4341564"/>
            <a:ext cx="1715145" cy="27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52" name="Picture 188" descr="http://www.dofe.info/newsletters/employability/images/itv%20logo.png?crc=3859033267">
            <a:hlinkClick r:id="rId36"/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454" y="4031828"/>
            <a:ext cx="1614909" cy="99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53" name="Picture 189" descr="http://www.dofe.info/newsletters/employability/images/penna%20logo.png?crc=456862174">
            <a:hlinkClick r:id="rId38"/>
          </p:cNvPr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72" y="3127117"/>
            <a:ext cx="913259" cy="101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54" name="Picture 190" descr="http://www.dofe.info/newsletters/employability/images/marksspencer_logo.png?crc=142418435">
            <a:hlinkClick r:id="rId40"/>
          </p:cNvPr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561" y="1524940"/>
            <a:ext cx="1465333" cy="56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55" name="Picture 191" descr="http://www.dofe.info/newsletters/employability/images/old-mutual-plc-logo.png?crc=430754441">
            <a:hlinkClick r:id="rId42"/>
          </p:cNvPr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75" y="2528642"/>
            <a:ext cx="1637184" cy="33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56" name="Picture 192" descr="http://www.dofe.info/newsletters/employability/images/crownestatelogo.png?crc=255880206">
            <a:hlinkClick r:id="rId44"/>
          </p:cNvPr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865" y="2859378"/>
            <a:ext cx="1603772" cy="49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57" name="Picture 193" descr="http://www.dofe.info/newsletters/employability/images/90107.png?crc=4238510552">
            <a:hlinkClick r:id="rId46"/>
          </p:cNvPr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559" y="2481394"/>
            <a:ext cx="1280790" cy="43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58" name="Picture 194" descr="http://www.dofe.info/newsletters/employability/images/abellio%20logo.png?crc=4209175469">
            <a:hlinkClick r:id="rId48"/>
          </p:cNvPr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350" y="3363357"/>
            <a:ext cx="1458987" cy="61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25" name="Rectangle 195"/>
          <p:cNvSpPr>
            <a:spLocks noChangeArrowheads="1"/>
          </p:cNvSpPr>
          <p:nvPr/>
        </p:nvSpPr>
        <p:spPr bwMode="auto">
          <a:xfrm>
            <a:off x="0" y="-268050"/>
            <a:ext cx="210683" cy="53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85" tIns="52143" rIns="104285" bIns="52143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dirty="0">
              <a:solidFill>
                <a:srgbClr val="3D4242"/>
              </a:solidFill>
              <a:cs typeface="Arial" pitchFamily="34" charset="0"/>
            </a:endParaRPr>
          </a:p>
        </p:txBody>
      </p:sp>
      <p:sp>
        <p:nvSpPr>
          <p:cNvPr id="29726" name="Rectangle 196"/>
          <p:cNvSpPr>
            <a:spLocks noChangeArrowheads="1"/>
          </p:cNvSpPr>
          <p:nvPr/>
        </p:nvSpPr>
        <p:spPr bwMode="auto">
          <a:xfrm>
            <a:off x="0" y="-268050"/>
            <a:ext cx="210683" cy="53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85" tIns="52143" rIns="104285" bIns="52143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dirty="0">
              <a:solidFill>
                <a:srgbClr val="3D4242"/>
              </a:solidFill>
              <a:cs typeface="Arial" pitchFamily="34" charset="0"/>
            </a:endParaRPr>
          </a:p>
        </p:txBody>
      </p:sp>
      <p:sp>
        <p:nvSpPr>
          <p:cNvPr id="29727" name="Rectangle 197"/>
          <p:cNvSpPr>
            <a:spLocks noChangeArrowheads="1"/>
          </p:cNvSpPr>
          <p:nvPr/>
        </p:nvSpPr>
        <p:spPr bwMode="auto">
          <a:xfrm>
            <a:off x="0" y="-268050"/>
            <a:ext cx="210683" cy="53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85" tIns="52143" rIns="104285" bIns="52143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dirty="0">
              <a:solidFill>
                <a:srgbClr val="3D4242"/>
              </a:solidFill>
              <a:cs typeface="Arial" pitchFamily="34" charset="0"/>
            </a:endParaRPr>
          </a:p>
        </p:txBody>
      </p:sp>
      <p:pic>
        <p:nvPicPr>
          <p:cNvPr id="37064" name="Picture 200" descr="http://www.dofe.info/newsletters/employability/images/rsm1.png?crc=80776090">
            <a:hlinkClick r:id="rId50"/>
          </p:cNvPr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306" y="4971537"/>
            <a:ext cx="1392163" cy="68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29" name="Rectangle 201"/>
          <p:cNvSpPr>
            <a:spLocks noChangeArrowheads="1"/>
          </p:cNvSpPr>
          <p:nvPr/>
        </p:nvSpPr>
        <p:spPr bwMode="auto">
          <a:xfrm>
            <a:off x="0" y="-215398"/>
            <a:ext cx="65" cy="430797"/>
          </a:xfrm>
          <a:prstGeom prst="rect">
            <a:avLst/>
          </a:prstGeom>
          <a:solidFill>
            <a:srgbClr val="8C5B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dirty="0">
              <a:solidFill>
                <a:srgbClr val="3D4242"/>
              </a:solidFill>
              <a:cs typeface="Arial" pitchFamily="34" charset="0"/>
            </a:endParaRPr>
          </a:p>
        </p:txBody>
      </p:sp>
      <p:sp>
        <p:nvSpPr>
          <p:cNvPr id="29732" name="Rectangle 207"/>
          <p:cNvSpPr>
            <a:spLocks noChangeArrowheads="1"/>
          </p:cNvSpPr>
          <p:nvPr/>
        </p:nvSpPr>
        <p:spPr bwMode="auto">
          <a:xfrm>
            <a:off x="0" y="-268050"/>
            <a:ext cx="210683" cy="53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85" tIns="52143" rIns="104285" bIns="52143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dirty="0">
              <a:solidFill>
                <a:srgbClr val="3D4242"/>
              </a:solidFill>
              <a:cs typeface="Arial" pitchFamily="34" charset="0"/>
            </a:endParaRPr>
          </a:p>
        </p:txBody>
      </p:sp>
      <p:sp>
        <p:nvSpPr>
          <p:cNvPr id="29733" name="Rectangle 208"/>
          <p:cNvSpPr>
            <a:spLocks noChangeArrowheads="1"/>
          </p:cNvSpPr>
          <p:nvPr/>
        </p:nvSpPr>
        <p:spPr bwMode="auto">
          <a:xfrm>
            <a:off x="0" y="-268050"/>
            <a:ext cx="210683" cy="53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85" tIns="52143" rIns="104285" bIns="52143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dirty="0">
              <a:solidFill>
                <a:srgbClr val="3D4242"/>
              </a:solidFill>
              <a:cs typeface="Arial" pitchFamily="34" charset="0"/>
            </a:endParaRPr>
          </a:p>
        </p:txBody>
      </p:sp>
      <p:sp>
        <p:nvSpPr>
          <p:cNvPr id="29734" name="Rectangle 209"/>
          <p:cNvSpPr>
            <a:spLocks noChangeArrowheads="1"/>
          </p:cNvSpPr>
          <p:nvPr/>
        </p:nvSpPr>
        <p:spPr bwMode="auto">
          <a:xfrm>
            <a:off x="0" y="-268050"/>
            <a:ext cx="210683" cy="53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85" tIns="52143" rIns="104285" bIns="52143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dirty="0">
              <a:solidFill>
                <a:srgbClr val="3D4242"/>
              </a:solidFill>
              <a:cs typeface="Arial" pitchFamily="34" charset="0"/>
            </a:endParaRPr>
          </a:p>
        </p:txBody>
      </p:sp>
      <p:pic>
        <p:nvPicPr>
          <p:cNvPr id="37076" name="Picture 212" descr="http://www.dofe.info/newsletters/employability/images/unilever%20logo.png?crc=4179175289">
            <a:hlinkClick r:id="rId52"/>
          </p:cNvPr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060" y="3816588"/>
            <a:ext cx="779611" cy="80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77" name="Picture 213" descr="http://www.dofe.info/newsletters/employability/images/untitled-1.png?crc=33107041">
            <a:hlinkClick r:id="rId54"/>
          </p:cNvPr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711" y="5995242"/>
            <a:ext cx="1626047" cy="35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78" name="Picture 214" descr="http://www.dofe.info/newsletters/employability/images/rbs%20logo.png?crc=81016597">
            <a:hlinkClick r:id="rId56"/>
          </p:cNvPr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828" y="4913789"/>
            <a:ext cx="1091456" cy="44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79" name="Picture 215" descr="http://www.dofe.info/newsletters/employability/images/rb%20logo.png?crc=347646860">
            <a:hlinkClick r:id="rId58"/>
          </p:cNvPr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939" y="6058241"/>
            <a:ext cx="1336477" cy="69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80" name="Picture 216" descr="http://www.dofe.info/newsletters/employability/images/pearson%20logo.png?crc=524972577">
            <a:hlinkClick r:id="rId60"/>
          </p:cNvPr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256" y="6896455"/>
            <a:ext cx="1726283" cy="48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81" name="Picture 217" descr="http://www.dofe.info/newsletters/employability/images/nationwide%20logo.png?crc=291424345">
            <a:hlinkClick r:id="rId62"/>
          </p:cNvPr>
          <p:cNvPicPr>
            <a:picLocks noChangeAspect="1" noChangeArrowheads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157" y="3736091"/>
            <a:ext cx="1369889" cy="36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82" name="Picture 218" descr="http://www.dofe.info/newsletters/employability/images/ihg%20brand%20mark%20rgb.png?crc=3777911182">
            <a:hlinkClick r:id="rId64"/>
          </p:cNvPr>
          <p:cNvPicPr>
            <a:picLocks noChangeAspect="1" noChangeArrowheads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108" y="6822857"/>
            <a:ext cx="1403301" cy="75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83" name="Picture 219" descr="http://www.dofe.info/newsletters/employability/images/hammerson%20logo.png?crc=360943453">
            <a:hlinkClick r:id="rId66"/>
          </p:cNvPr>
          <p:cNvPicPr>
            <a:picLocks noChangeAspect="1" noChangeArrowheads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813" y="5995243"/>
            <a:ext cx="1236241" cy="64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84" name="Picture 220" descr="http://www.dofe.info/newsletters/employability/images/diageo%20logo.png?crc=463948925">
            <a:hlinkClick r:id="rId68"/>
          </p:cNvPr>
          <p:cNvPicPr>
            <a:picLocks noChangeAspect="1" noChangeArrowheads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829" y="5727506"/>
            <a:ext cx="1659459" cy="38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85" name="Picture 221" descr="http://www.dofe.info/newsletters/employability/images/compass%20group%20logo.png?crc=117742686">
            <a:hlinkClick r:id="rId70"/>
          </p:cNvPr>
          <p:cNvPicPr>
            <a:picLocks noChangeAspect="1" noChangeArrowheads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513" y="3011622"/>
            <a:ext cx="1536948" cy="56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86" name="Picture 222" descr="http://www.dofe.info/newsletters/employability/images/b-q%20logo.jpg?crc=357726365">
            <a:hlinkClick r:id="rId72"/>
          </p:cNvPr>
          <p:cNvPicPr>
            <a:picLocks noChangeAspect="1" noChangeArrowheads="1"/>
          </p:cNvPicPr>
          <p:nvPr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430" y="5137780"/>
            <a:ext cx="857573" cy="80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87" name="Picture 223" descr="http://www.dofe.info/newsletters/employability/images/anglo%20american%20logo.png?crc=260362799">
            <a:hlinkClick r:id="rId74"/>
          </p:cNvPr>
          <p:cNvPicPr>
            <a:picLocks noChangeAspect="1" noChangeArrowheads="1"/>
          </p:cNvPicPr>
          <p:nvPr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215" y="5260275"/>
            <a:ext cx="1447850" cy="36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88" name="Picture 224" descr="http://www.dofe.info/newsletters/employability/images/arm%20logo.png?crc=498395984">
            <a:hlinkClick r:id="rId76"/>
          </p:cNvPr>
          <p:cNvPicPr>
            <a:picLocks noChangeAspect="1" noChangeArrowheads="1"/>
          </p:cNvPicPr>
          <p:nvPr/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007" y="6950702"/>
            <a:ext cx="1436713" cy="39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89" name="Picture 225" descr="http://www.dofe.info/newsletters/employability/images/tate%20and%20lyle%20logo.png?crc=3849160145">
            <a:hlinkClick r:id="rId78"/>
          </p:cNvPr>
          <p:cNvPicPr>
            <a:picLocks noChangeAspect="1" noChangeArrowheads="1"/>
          </p:cNvPicPr>
          <p:nvPr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05" y="4562054"/>
            <a:ext cx="1614909" cy="17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90" name="Picture 226" descr="http://www.dofe.info/newsletters/employability/images/burberry%20logo.png?crc=162050524">
            <a:hlinkClick r:id="rId80"/>
          </p:cNvPr>
          <p:cNvPicPr>
            <a:picLocks noChangeAspect="1" noChangeArrowheads="1"/>
          </p:cNvPicPr>
          <p:nvPr/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601" y="2565390"/>
            <a:ext cx="1726283" cy="58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91" name="Picture 227" descr="http://www.dofe.info/newsletters/employability/images/ordnance_survey%20logo.jpg?crc=3770842939">
            <a:hlinkClick r:id="rId82"/>
          </p:cNvPr>
          <p:cNvPicPr>
            <a:picLocks noChangeAspect="1" noChangeArrowheads="1"/>
          </p:cNvPicPr>
          <p:nvPr/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47" y="3069370"/>
            <a:ext cx="1581497" cy="45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51" name="Rectangle 229"/>
          <p:cNvSpPr>
            <a:spLocks noChangeArrowheads="1"/>
          </p:cNvSpPr>
          <p:nvPr/>
        </p:nvSpPr>
        <p:spPr bwMode="auto">
          <a:xfrm>
            <a:off x="0" y="-268050"/>
            <a:ext cx="210683" cy="53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85" tIns="52143" rIns="104285" bIns="52143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dirty="0">
              <a:solidFill>
                <a:srgbClr val="3D4242"/>
              </a:solidFill>
              <a:cs typeface="Arial" pitchFamily="34" charset="0"/>
            </a:endParaRPr>
          </a:p>
        </p:txBody>
      </p:sp>
      <p:pic>
        <p:nvPicPr>
          <p:cNvPr id="37094" name="Picture 230" descr="http://www.dofe.info/newsletters/employability/images/bg_1_colour.jpg?crc=4010921077"/>
          <p:cNvPicPr>
            <a:picLocks noChangeAspect="1" noChangeArrowheads="1"/>
          </p:cNvPicPr>
          <p:nvPr/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788" y="1524940"/>
            <a:ext cx="2528169" cy="92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11" name="Picture 147" descr="http://www.dofe.info/newsletters/employability/images/vinci%20logo.png?crc=342328037">
            <a:hlinkClick r:id="rId85"/>
          </p:cNvPr>
          <p:cNvPicPr>
            <a:picLocks noChangeAspect="1" noChangeArrowheads="1"/>
          </p:cNvPicPr>
          <p:nvPr/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96" y="4042326"/>
            <a:ext cx="1559223" cy="35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12" name="Picture 148" descr="http://www.dofe.info/newsletters/employability/images/cbi%20logo.png?crc=3973922674">
            <a:hlinkClick r:id="rId87"/>
          </p:cNvPr>
          <p:cNvPicPr>
            <a:picLocks noChangeAspect="1" noChangeArrowheads="1"/>
          </p:cNvPicPr>
          <p:nvPr/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699" y="5461516"/>
            <a:ext cx="1381026" cy="66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13" name="Picture 149" descr="http://www.dofe.info/newsletters/employability/images/halfords%20logo.png?crc=371845815">
            <a:hlinkClick r:id="rId89"/>
          </p:cNvPr>
          <p:cNvPicPr>
            <a:picLocks noChangeAspect="1" noChangeArrowheads="1"/>
          </p:cNvPicPr>
          <p:nvPr/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241" y="4152572"/>
            <a:ext cx="1369889" cy="37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14" name="Picture 150" descr="http://www.dofe.info/newsletters/employability/images/daks%20logo.png?crc=32157362">
            <a:hlinkClick r:id="rId91"/>
          </p:cNvPr>
          <p:cNvPicPr>
            <a:picLocks noChangeAspect="1" noChangeArrowheads="1"/>
          </p:cNvPicPr>
          <p:nvPr/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960" y="4651300"/>
            <a:ext cx="924397" cy="52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15" name="Picture 151" descr="http://www.dofe.info/newsletters/employability/images/scottish_power%20logo.png?crc=324552095">
            <a:hlinkClick r:id="rId93"/>
          </p:cNvPr>
          <p:cNvPicPr>
            <a:picLocks noChangeAspect="1" noChangeArrowheads="1"/>
          </p:cNvPicPr>
          <p:nvPr/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764" y="3190113"/>
            <a:ext cx="1447850" cy="48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16" name="Picture 152" descr="http://www.dofe.info/newsletters/employability/images/expedia.png?crc=66336361">
            <a:hlinkClick r:id="rId95"/>
          </p:cNvPr>
          <p:cNvPicPr>
            <a:picLocks noChangeAspect="1" noChangeArrowheads="1"/>
          </p:cNvPicPr>
          <p:nvPr/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364" y="4686298"/>
            <a:ext cx="1169417" cy="83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17" name="Picture 153" descr="http://www.dofe.info/newsletters/employability/images/severn%20trent%20logo.png?crc=3880639722">
            <a:hlinkClick r:id="rId97"/>
          </p:cNvPr>
          <p:cNvPicPr>
            <a:picLocks noChangeAspect="1" noChangeArrowheads="1"/>
          </p:cNvPicPr>
          <p:nvPr/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920" y="4122823"/>
            <a:ext cx="1514673" cy="59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18" name="Picture 154" descr="http://www.dofe.info/newsletters/employability/images/stopgap%20logo.png?crc=4229928539">
            <a:hlinkClick r:id="rId99"/>
          </p:cNvPr>
          <p:cNvPicPr>
            <a:picLocks noChangeAspect="1" noChangeArrowheads="1"/>
          </p:cNvPicPr>
          <p:nvPr/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01" y="5050283"/>
            <a:ext cx="1180555" cy="78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19" name="Picture 155" descr="http://www.dofe.info/newsletters/employability/images/royal%20mail%20logo.png?crc=46018308">
            <a:hlinkClick r:id="rId101"/>
          </p:cNvPr>
          <p:cNvPicPr>
            <a:picLocks noChangeAspect="1" noChangeArrowheads="1"/>
          </p:cNvPicPr>
          <p:nvPr/>
        </p:nvPicPr>
        <p:blipFill>
          <a:blip r:embed="rId10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40" y="1545185"/>
            <a:ext cx="1069181" cy="72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20" name="Picture 156" descr="http://www.dofe.info/newsletters/employability/images/balfour%20beatty%20logo.png?crc=510398894">
            <a:hlinkClick r:id="rId103"/>
          </p:cNvPr>
          <p:cNvPicPr>
            <a:picLocks noChangeAspect="1" noChangeArrowheads="1"/>
          </p:cNvPicPr>
          <p:nvPr/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619" y="3701092"/>
            <a:ext cx="1748556" cy="38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21" name="Picture 157" descr="http://www.dofe.info/newsletters/employability/images/cotswold%20logo.png?crc=80534192">
            <a:hlinkClick r:id="rId105"/>
          </p:cNvPr>
          <p:cNvPicPr>
            <a:picLocks noChangeAspect="1" noChangeArrowheads="1"/>
          </p:cNvPicPr>
          <p:nvPr/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175" y="5963744"/>
            <a:ext cx="1414438" cy="70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22" name="Picture 158" descr="http://www.dofe.info/newsletters/employability/images/bernard%20matthews%20logo.png?crc=7841940">
            <a:hlinkClick r:id="rId107"/>
          </p:cNvPr>
          <p:cNvPicPr>
            <a:picLocks noChangeAspect="1" noChangeArrowheads="1"/>
          </p:cNvPicPr>
          <p:nvPr/>
        </p:nvPicPr>
        <p:blipFill>
          <a:blip r:embed="rId10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029"/>
            <a:ext cx="1180555" cy="60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23" name="Picture 159" descr="http://www.dofe.info/newsletters/employability/images/aocom%20logo.png?crc=228230972">
            <a:hlinkClick r:id="rId109"/>
          </p:cNvPr>
          <p:cNvPicPr>
            <a:picLocks noChangeAspect="1" noChangeArrowheads="1"/>
          </p:cNvPicPr>
          <p:nvPr/>
        </p:nvPicPr>
        <p:blipFill>
          <a:blip r:embed="rId1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416" y="2105162"/>
            <a:ext cx="1091456" cy="64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24" name="Picture 160" descr="http://www.dofe.info/newsletters/employability/images/lloyds%20logo.png?crc=132131871">
            <a:hlinkClick r:id="rId111"/>
          </p:cNvPr>
          <p:cNvPicPr>
            <a:picLocks noChangeAspect="1" noChangeArrowheads="1"/>
          </p:cNvPicPr>
          <p:nvPr/>
        </p:nvPicPr>
        <p:blipFill>
          <a:blip r:embed="rId1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743" y="1793675"/>
            <a:ext cx="1492398" cy="66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27" name="Picture 163" descr="http://www.dofe.info/newsletters/employability/images/amey%20logo%202015.png?crc=416501275">
            <a:hlinkClick r:id="rId113"/>
          </p:cNvPr>
          <p:cNvPicPr>
            <a:picLocks noChangeAspect="1" noChangeArrowheads="1"/>
          </p:cNvPicPr>
          <p:nvPr/>
        </p:nvPicPr>
        <p:blipFill>
          <a:blip r:embed="rId1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7" y="2917125"/>
            <a:ext cx="1247378" cy="75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29" name="Picture 165" descr="http://www.dofe.info/newsletters/employability/images/heathrow%20logo.png?crc=438648556">
            <a:hlinkClick r:id="rId115"/>
          </p:cNvPr>
          <p:cNvPicPr>
            <a:picLocks noChangeAspect="1" noChangeArrowheads="1"/>
          </p:cNvPicPr>
          <p:nvPr/>
        </p:nvPicPr>
        <p:blipFill>
          <a:blip r:embed="rId1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92" y="5654008"/>
            <a:ext cx="1458987" cy="713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32" name="Picture 168" descr="http://www.dofe.info/newsletters/employability/images/cipd.png?crc=236821267">
            <a:hlinkClick r:id="rId117"/>
          </p:cNvPr>
          <p:cNvPicPr>
            <a:picLocks noChangeAspect="1" noChangeArrowheads="1"/>
          </p:cNvPicPr>
          <p:nvPr/>
        </p:nvPicPr>
        <p:blipFill>
          <a:blip r:embed="rId1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08" y="4693299"/>
            <a:ext cx="1458987" cy="713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34" name="Picture 170" descr="http://www.dofe.info/newsletters/employability/images/countrywide.png?crc=4116252233">
            <a:hlinkClick r:id="rId119"/>
          </p:cNvPr>
          <p:cNvPicPr>
            <a:picLocks noChangeAspect="1" noChangeArrowheads="1"/>
          </p:cNvPicPr>
          <p:nvPr/>
        </p:nvPicPr>
        <p:blipFill>
          <a:blip r:embed="rId1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65" y="6784359"/>
            <a:ext cx="1369889" cy="50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43" name="Picture 179" descr="http://www.dofe.info/newsletters/employability/images/1024px-starbucks_coffee_logosvg.png?crc=3990568220">
            <a:hlinkClick r:id="rId121"/>
          </p:cNvPr>
          <p:cNvPicPr>
            <a:picLocks noChangeAspect="1" noChangeArrowheads="1"/>
          </p:cNvPicPr>
          <p:nvPr/>
        </p:nvPicPr>
        <p:blipFill>
          <a:blip r:embed="rId1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699" y="5736254"/>
            <a:ext cx="924397" cy="8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75" name="Picture 211" descr="http://www.dofe.info/newsletters/employability/images/weir%20logo.png?crc=179492340">
            <a:hlinkClick r:id="rId123"/>
          </p:cNvPr>
          <p:cNvPicPr>
            <a:picLocks noChangeAspect="1" noChangeArrowheads="1"/>
          </p:cNvPicPr>
          <p:nvPr/>
        </p:nvPicPr>
        <p:blipFill>
          <a:blip r:embed="rId1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3" y="6404726"/>
            <a:ext cx="1236241" cy="409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63" name="Picture 199" descr="http://www.dofe.info/newsletters/employability/images/scotrail%20logo.png?crc=4200603092">
            <a:hlinkClick r:id="rId125"/>
          </p:cNvPr>
          <p:cNvPicPr>
            <a:picLocks noChangeAspect="1" noChangeArrowheads="1"/>
          </p:cNvPicPr>
          <p:nvPr/>
        </p:nvPicPr>
        <p:blipFill>
          <a:blip r:embed="rId1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505" y="6533256"/>
            <a:ext cx="1303065" cy="66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6690" y="7277265"/>
            <a:ext cx="468313" cy="216000"/>
          </a:xfrm>
        </p:spPr>
        <p:txBody>
          <a:bodyPr/>
          <a:lstStyle/>
          <a:p>
            <a:fld id="{FD28B870-EEFD-41FE-9A4E-B1C66D221408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697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7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7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7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7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7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7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7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7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7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7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7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7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7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7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37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37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37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37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37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37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37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37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37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37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37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37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3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37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37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37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37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37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37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37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37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37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37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" dur="2000"/>
                                        <p:tgtEl>
                                          <p:spTgt spid="37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2000"/>
                                        <p:tgtEl>
                                          <p:spTgt spid="37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" dur="2000"/>
                                        <p:tgtEl>
                                          <p:spTgt spid="37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" dur="2000"/>
                                        <p:tgtEl>
                                          <p:spTgt spid="37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" dur="2000"/>
                                        <p:tgtEl>
                                          <p:spTgt spid="37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5" dur="2000"/>
                                        <p:tgtEl>
                                          <p:spTgt spid="37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8" dur="2000"/>
                                        <p:tgtEl>
                                          <p:spTgt spid="37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" dur="2000"/>
                                        <p:tgtEl>
                                          <p:spTgt spid="37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" dur="2000"/>
                                        <p:tgtEl>
                                          <p:spTgt spid="37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7" dur="2000"/>
                                        <p:tgtEl>
                                          <p:spTgt spid="3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0" dur="2000"/>
                                        <p:tgtEl>
                                          <p:spTgt spid="37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3" dur="2000"/>
                                        <p:tgtEl>
                                          <p:spTgt spid="37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28054"/>
            <a:ext cx="10691813" cy="8018858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459" y="7236546"/>
            <a:ext cx="468313" cy="216000"/>
          </a:xfrm>
        </p:spPr>
        <p:txBody>
          <a:bodyPr/>
          <a:lstStyle/>
          <a:p>
            <a:fld id="{FD28B870-EEFD-41FE-9A4E-B1C66D221408}" type="slidenum">
              <a:rPr lang="en-GB" smtClean="0">
                <a:solidFill>
                  <a:schemeClr val="bg1"/>
                </a:solidFill>
              </a:rPr>
              <a:pPr/>
              <a:t>15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1587" y="0"/>
            <a:ext cx="10693400" cy="1501751"/>
          </a:xfrm>
          <a:prstGeom prst="rect">
            <a:avLst/>
          </a:prstGeom>
          <a:solidFill>
            <a:schemeClr val="tx2"/>
          </a:solidFill>
        </p:spPr>
        <p:txBody>
          <a:bodyPr vert="horz" lIns="540000" tIns="0" rIns="0" bIns="360000" rtlCol="0" anchor="b" anchorCtr="0">
            <a:noAutofit/>
          </a:bodyPr>
          <a:lstStyle/>
          <a:p>
            <a:pPr defTabSz="1007943">
              <a:lnSpc>
                <a:spcPct val="90000"/>
              </a:lnSpc>
              <a:spcBef>
                <a:spcPct val="0"/>
              </a:spcBef>
            </a:pPr>
            <a:r>
              <a:rPr lang="en-GB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10. It’s worthwhile, it’s recognised, it’s </a:t>
            </a:r>
            <a:r>
              <a:rPr lang="en-GB" sz="3200" b="1" u="sng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FUN</a:t>
            </a:r>
            <a:r>
              <a:rPr lang="en-GB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GB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GB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and it will make you stand out.</a:t>
            </a:r>
            <a:endParaRPr lang="en-US" sz="32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15076" y="-1"/>
            <a:ext cx="1376737" cy="1501751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noAutofit/>
          </a:bodyPr>
          <a:lstStyle/>
          <a:p>
            <a:pPr defTabSz="1007943">
              <a:lnSpc>
                <a:spcPct val="110000"/>
              </a:lnSpc>
            </a:pP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918" y="110547"/>
            <a:ext cx="807052" cy="128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92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get involved.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831" y="7343675"/>
            <a:ext cx="468313" cy="216000"/>
          </a:xfrm>
        </p:spPr>
        <p:txBody>
          <a:bodyPr/>
          <a:lstStyle/>
          <a:p>
            <a:fld id="{FD28B870-EEFD-41FE-9A4E-B1C66D221408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1" b="20411"/>
          <a:stretch/>
        </p:blipFill>
        <p:spPr bwMode="auto">
          <a:xfrm>
            <a:off x="236261" y="1674688"/>
            <a:ext cx="10263927" cy="405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6261" y="3629608"/>
            <a:ext cx="10263927" cy="3706139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t"/>
          <a:lstStyle/>
          <a:p>
            <a:pPr algn="ctr"/>
            <a:r>
              <a:rPr lang="en-US" sz="2800" dirty="0"/>
              <a:t>Take a letter and enrolment form and return by the letter date.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GB" sz="2800" dirty="0"/>
              <a:t>Identify activities that you would like to do for the </a:t>
            </a:r>
            <a:r>
              <a:rPr lang="en-GB" sz="2800" dirty="0">
                <a:solidFill>
                  <a:srgbClr val="FF0000"/>
                </a:solidFill>
              </a:rPr>
              <a:t>Volunteering</a:t>
            </a:r>
            <a:r>
              <a:rPr lang="en-GB" sz="2800" dirty="0"/>
              <a:t>, </a:t>
            </a:r>
            <a:r>
              <a:rPr lang="en-GB" sz="2800" dirty="0">
                <a:solidFill>
                  <a:srgbClr val="00B0F0"/>
                </a:solidFill>
              </a:rPr>
              <a:t>Skill</a:t>
            </a:r>
            <a:r>
              <a:rPr lang="en-GB" sz="2800" dirty="0"/>
              <a:t> and </a:t>
            </a:r>
            <a:r>
              <a:rPr lang="en-GB" sz="2800" dirty="0">
                <a:solidFill>
                  <a:srgbClr val="FFC000"/>
                </a:solidFill>
              </a:rPr>
              <a:t>Physical</a:t>
            </a:r>
            <a:r>
              <a:rPr lang="en-GB" sz="2800" dirty="0"/>
              <a:t> sections and Residential for Gold Participants.</a:t>
            </a:r>
          </a:p>
          <a:p>
            <a:pPr algn="ctr"/>
            <a:r>
              <a:rPr lang="en-GB" sz="2800" dirty="0"/>
              <a:t>Ask non family appropriate adults if they will act as assessors.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235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888" y="4843870"/>
            <a:ext cx="9650413" cy="1440000"/>
          </a:xfrm>
        </p:spPr>
        <p:txBody>
          <a:bodyPr/>
          <a:lstStyle/>
          <a:p>
            <a:r>
              <a:rPr lang="en-GB" dirty="0"/>
              <a:t>10 Reasons to Choose</a:t>
            </a:r>
            <a:br>
              <a:rPr lang="en-GB" dirty="0"/>
            </a:br>
            <a:r>
              <a:rPr lang="en-GB" dirty="0"/>
              <a:t>DofE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DofE Assembly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5920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 </a:t>
            </a:r>
            <a:r>
              <a:rPr lang="en-GB" dirty="0"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It is the leading Youth Achievement Award.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195" y="1783163"/>
            <a:ext cx="3356956" cy="566987"/>
          </a:xfrm>
        </p:spPr>
        <p:txBody>
          <a:bodyPr/>
          <a:lstStyle/>
          <a:p>
            <a:r>
              <a:rPr lang="en-GB" sz="2800" b="1" dirty="0"/>
              <a:t>In West Yorkshire…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6741" y="7343675"/>
            <a:ext cx="468313" cy="216000"/>
          </a:xfrm>
        </p:spPr>
        <p:txBody>
          <a:bodyPr/>
          <a:lstStyle/>
          <a:p>
            <a:fld id="{FD28B870-EEFD-41FE-9A4E-B1C66D221408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6" t="47168" r="25253" b="19918"/>
          <a:stretch/>
        </p:blipFill>
        <p:spPr bwMode="auto">
          <a:xfrm>
            <a:off x="142525" y="2205116"/>
            <a:ext cx="2866490" cy="225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16741" y="4662788"/>
            <a:ext cx="3356956" cy="5669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/>
              <a:t>Nationally…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7" t="27885" r="50711" b="27950"/>
          <a:stretch/>
        </p:blipFill>
        <p:spPr bwMode="auto">
          <a:xfrm>
            <a:off x="4317199" y="4632805"/>
            <a:ext cx="2728819" cy="247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6" t="30540" r="50511" b="29237"/>
          <a:stretch/>
        </p:blipFill>
        <p:spPr bwMode="auto">
          <a:xfrm>
            <a:off x="7337074" y="4632805"/>
            <a:ext cx="2728819" cy="247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08976" y="1871098"/>
            <a:ext cx="2728819" cy="2478214"/>
          </a:xfrm>
          <a:prstGeom prst="rect">
            <a:avLst/>
          </a:prstGeom>
          <a:solidFill>
            <a:srgbClr val="8CC0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417888" y="2281174"/>
            <a:ext cx="2527442" cy="2024240"/>
          </a:xfrm>
          <a:prstGeom prst="rect">
            <a:avLst/>
          </a:prstGeom>
          <a:solidFill>
            <a:srgbClr val="B1D585"/>
          </a:solidFill>
        </p:spPr>
        <p:txBody>
          <a:bodyPr wrap="square" lIns="0" tIns="0" rIns="0" bIns="0" rtlCol="0">
            <a:noAutofit/>
          </a:bodyPr>
          <a:lstStyle/>
          <a:p>
            <a:pPr defTabSz="1007943">
              <a:lnSpc>
                <a:spcPct val="110000"/>
              </a:lnSpc>
            </a:pP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7888" y="1871098"/>
            <a:ext cx="2527442" cy="3340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007943">
              <a:lnSpc>
                <a:spcPct val="110000"/>
              </a:lnSpc>
            </a:pPr>
            <a:r>
              <a:rPr lang="en-GB" sz="2400" b="1" dirty="0">
                <a:solidFill>
                  <a:schemeClr val="bg1"/>
                </a:solidFill>
              </a:rPr>
              <a:t>Awards started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6112" y="2339643"/>
            <a:ext cx="1910994" cy="6912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007943">
              <a:lnSpc>
                <a:spcPct val="110000"/>
              </a:lnSpc>
            </a:pPr>
            <a:r>
              <a:rPr lang="en-GB" sz="4500" b="1" dirty="0">
                <a:solidFill>
                  <a:schemeClr val="tx2"/>
                </a:solidFill>
              </a:rPr>
              <a:t>8,829</a:t>
            </a:r>
            <a:r>
              <a:rPr lang="en-GB" sz="4500" dirty="0">
                <a:solidFill>
                  <a:schemeClr val="tx2"/>
                </a:solidFill>
              </a:rPr>
              <a:t> </a:t>
            </a:r>
          </a:p>
          <a:p>
            <a:pPr algn="ctr" defTabSz="1007943">
              <a:lnSpc>
                <a:spcPct val="110000"/>
              </a:lnSpc>
            </a:pPr>
            <a:r>
              <a:rPr lang="en-GB" dirty="0">
                <a:solidFill>
                  <a:schemeClr val="tx2"/>
                </a:solidFill>
              </a:rPr>
              <a:t>young people started their DofE journey in 2017-18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37074" y="1871098"/>
            <a:ext cx="2728819" cy="2478214"/>
          </a:xfrm>
          <a:prstGeom prst="rect">
            <a:avLst/>
          </a:prstGeom>
          <a:solidFill>
            <a:srgbClr val="8CC0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7437763" y="2225664"/>
            <a:ext cx="2527442" cy="202424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defTabSz="1007943">
              <a:lnSpc>
                <a:spcPct val="110000"/>
              </a:lnSpc>
            </a:pP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37762" y="1868240"/>
            <a:ext cx="2527442" cy="3340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007943">
              <a:lnSpc>
                <a:spcPct val="110000"/>
              </a:lnSpc>
            </a:pPr>
            <a:r>
              <a:rPr lang="en-GB" sz="2400" b="1" dirty="0">
                <a:solidFill>
                  <a:schemeClr val="bg1"/>
                </a:solidFill>
              </a:rPr>
              <a:t>Awards achieved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61780" y="2418972"/>
            <a:ext cx="2321959" cy="6912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007943">
              <a:lnSpc>
                <a:spcPct val="110000"/>
              </a:lnSpc>
            </a:pPr>
            <a:r>
              <a:rPr lang="en-GB" sz="4500" b="1" dirty="0">
                <a:solidFill>
                  <a:schemeClr val="tx2"/>
                </a:solidFill>
              </a:rPr>
              <a:t>4,371</a:t>
            </a:r>
            <a:r>
              <a:rPr lang="en-GB" sz="4500" dirty="0">
                <a:solidFill>
                  <a:schemeClr val="tx2"/>
                </a:solidFill>
              </a:rPr>
              <a:t> </a:t>
            </a:r>
          </a:p>
          <a:p>
            <a:pPr algn="ctr" defTabSz="1007943">
              <a:lnSpc>
                <a:spcPct val="110000"/>
              </a:lnSpc>
            </a:pPr>
            <a:r>
              <a:rPr lang="en-GB" dirty="0">
                <a:solidFill>
                  <a:schemeClr val="tx2"/>
                </a:solidFill>
              </a:rPr>
              <a:t>Young people achieved their DofE award in 2017-18</a:t>
            </a:r>
          </a:p>
        </p:txBody>
      </p:sp>
      <p:pic>
        <p:nvPicPr>
          <p:cNvPr id="18" name="Picture 5" descr="Image result for UK cartoon map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801" y="4876799"/>
            <a:ext cx="1436735" cy="223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357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You will design your own DofE…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8029" y="7325538"/>
            <a:ext cx="468313" cy="216000"/>
          </a:xfrm>
        </p:spPr>
        <p:txBody>
          <a:bodyPr/>
          <a:lstStyle/>
          <a:p>
            <a:fld id="{FD28B870-EEFD-41FE-9A4E-B1C66D221408}" type="slidenum">
              <a:rPr lang="en-GB" smtClean="0"/>
              <a:pPr/>
              <a:t>4</a:t>
            </a:fld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724651" y="5225577"/>
            <a:ext cx="1780674" cy="1886551"/>
            <a:chOff x="-174499" y="4412016"/>
            <a:chExt cx="1780674" cy="1886551"/>
          </a:xfrm>
        </p:grpSpPr>
        <p:sp>
          <p:nvSpPr>
            <p:cNvPr id="7" name="Rounded Rectangle 6"/>
            <p:cNvSpPr/>
            <p:nvPr/>
          </p:nvSpPr>
          <p:spPr>
            <a:xfrm>
              <a:off x="-174499" y="4412016"/>
              <a:ext cx="1780674" cy="1886551"/>
            </a:xfrm>
            <a:prstGeom prst="roundRect">
              <a:avLst/>
            </a:prstGeom>
            <a:solidFill>
              <a:srgbClr val="E5184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-71027" y="4484075"/>
              <a:ext cx="1573730" cy="5053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1007943">
                <a:lnSpc>
                  <a:spcPct val="110000"/>
                </a:lnSpc>
              </a:pPr>
              <a:r>
                <a:rPr lang="en-GB" b="1" dirty="0">
                  <a:solidFill>
                    <a:schemeClr val="bg1"/>
                  </a:solidFill>
                </a:rPr>
                <a:t>Volunteering</a:t>
              </a:r>
              <a:r>
                <a:rPr lang="en-GB" dirty="0">
                  <a:solidFill>
                    <a:schemeClr val="bg1"/>
                  </a:solidFill>
                </a:rPr>
                <a:t>  </a:t>
              </a:r>
            </a:p>
            <a:p>
              <a:pPr algn="ctr" defTabSz="1007943">
                <a:lnSpc>
                  <a:spcPct val="110000"/>
                </a:lnSpc>
              </a:pPr>
              <a:r>
                <a:rPr lang="en-GB" dirty="0">
                  <a:solidFill>
                    <a:schemeClr val="bg1"/>
                  </a:solidFill>
                </a:rPr>
                <a:t>Make a positive difference to other people’s lives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909870" y="5207088"/>
            <a:ext cx="1780674" cy="1886551"/>
            <a:chOff x="2357849" y="4704322"/>
            <a:chExt cx="1780674" cy="1886551"/>
          </a:xfrm>
        </p:grpSpPr>
        <p:sp>
          <p:nvSpPr>
            <p:cNvPr id="17" name="Rounded Rectangle 16"/>
            <p:cNvSpPr/>
            <p:nvPr/>
          </p:nvSpPr>
          <p:spPr>
            <a:xfrm>
              <a:off x="2357849" y="4704322"/>
              <a:ext cx="1780674" cy="1886551"/>
            </a:xfrm>
            <a:prstGeom prst="roundRect">
              <a:avLst/>
            </a:prstGeom>
            <a:solidFill>
              <a:srgbClr val="FEC8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61321" y="4740617"/>
              <a:ext cx="1573730" cy="5053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1007943">
                <a:lnSpc>
                  <a:spcPct val="110000"/>
                </a:lnSpc>
              </a:pPr>
              <a:r>
                <a:rPr lang="en-GB" b="1" dirty="0">
                  <a:solidFill>
                    <a:schemeClr val="bg1"/>
                  </a:solidFill>
                </a:rPr>
                <a:t>Physical</a:t>
              </a:r>
              <a:r>
                <a:rPr lang="en-GB" dirty="0">
                  <a:solidFill>
                    <a:schemeClr val="bg1"/>
                  </a:solidFill>
                </a:rPr>
                <a:t>  </a:t>
              </a:r>
            </a:p>
            <a:p>
              <a:pPr algn="ctr" defTabSz="1007943">
                <a:lnSpc>
                  <a:spcPct val="110000"/>
                </a:lnSpc>
              </a:pPr>
              <a:r>
                <a:rPr lang="en-GB" dirty="0">
                  <a:solidFill>
                    <a:schemeClr val="bg1"/>
                  </a:solidFill>
                </a:rPr>
                <a:t>Improve in an area of sport, dance or fitness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106255" y="5207089"/>
            <a:ext cx="1780674" cy="1886551"/>
            <a:chOff x="4314898" y="4704323"/>
            <a:chExt cx="1780674" cy="1886551"/>
          </a:xfrm>
        </p:grpSpPr>
        <p:sp>
          <p:nvSpPr>
            <p:cNvPr id="18" name="Rounded Rectangle 17"/>
            <p:cNvSpPr/>
            <p:nvPr/>
          </p:nvSpPr>
          <p:spPr>
            <a:xfrm>
              <a:off x="4314898" y="4704323"/>
              <a:ext cx="1780674" cy="1886551"/>
            </a:xfrm>
            <a:prstGeom prst="roundRect">
              <a:avLst/>
            </a:prstGeom>
            <a:solidFill>
              <a:srgbClr val="009F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418370" y="4740617"/>
              <a:ext cx="1573730" cy="5053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1007943">
                <a:lnSpc>
                  <a:spcPct val="110000"/>
                </a:lnSpc>
              </a:pPr>
              <a:r>
                <a:rPr lang="en-GB" b="1" dirty="0">
                  <a:solidFill>
                    <a:schemeClr val="bg1"/>
                  </a:solidFill>
                </a:rPr>
                <a:t>Skill</a:t>
              </a:r>
              <a:r>
                <a:rPr lang="en-GB" dirty="0">
                  <a:solidFill>
                    <a:schemeClr val="bg1"/>
                  </a:solidFill>
                </a:rPr>
                <a:t>  </a:t>
              </a:r>
            </a:p>
            <a:p>
              <a:pPr algn="ctr" defTabSz="1007943">
                <a:lnSpc>
                  <a:spcPct val="110000"/>
                </a:lnSpc>
              </a:pPr>
              <a:r>
                <a:rPr lang="en-GB" dirty="0">
                  <a:solidFill>
                    <a:schemeClr val="bg1"/>
                  </a:solidFill>
                </a:rPr>
                <a:t>Develop practical, social skills and personal interests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211436" y="5207089"/>
            <a:ext cx="1780674" cy="1886551"/>
            <a:chOff x="6815501" y="2071727"/>
            <a:chExt cx="1780674" cy="1886551"/>
          </a:xfrm>
        </p:grpSpPr>
        <p:sp>
          <p:nvSpPr>
            <p:cNvPr id="19" name="Rounded Rectangle 18"/>
            <p:cNvSpPr/>
            <p:nvPr/>
          </p:nvSpPr>
          <p:spPr>
            <a:xfrm>
              <a:off x="6815501" y="2071727"/>
              <a:ext cx="1780674" cy="1886551"/>
            </a:xfrm>
            <a:prstGeom prst="roundRect">
              <a:avLst/>
            </a:prstGeom>
            <a:solidFill>
              <a:srgbClr val="8CC04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918973" y="2086727"/>
              <a:ext cx="1573730" cy="5053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1007943">
                <a:lnSpc>
                  <a:spcPct val="110000"/>
                </a:lnSpc>
              </a:pPr>
              <a:r>
                <a:rPr lang="en-GB" b="1" dirty="0">
                  <a:solidFill>
                    <a:schemeClr val="bg1"/>
                  </a:solidFill>
                </a:rPr>
                <a:t>Expedition</a:t>
              </a:r>
              <a:r>
                <a:rPr lang="en-GB" dirty="0">
                  <a:solidFill>
                    <a:schemeClr val="bg1"/>
                  </a:solidFill>
                </a:rPr>
                <a:t>  </a:t>
              </a:r>
            </a:p>
            <a:p>
              <a:pPr algn="ctr" defTabSz="1007943">
                <a:lnSpc>
                  <a:spcPct val="110000"/>
                </a:lnSpc>
              </a:pPr>
              <a:r>
                <a:rPr lang="en-GB" dirty="0">
                  <a:solidFill>
                    <a:schemeClr val="bg1"/>
                  </a:solidFill>
                </a:rPr>
                <a:t>Plan, train and complete an adventurous journey in the UK or abroad</a:t>
              </a:r>
            </a:p>
          </p:txBody>
        </p:sp>
      </p:grpSp>
      <p:pic>
        <p:nvPicPr>
          <p:cNvPr id="54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64" y="1895055"/>
            <a:ext cx="4847991" cy="315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0" t="58021" r="9997" b="4494"/>
          <a:stretch/>
        </p:blipFill>
        <p:spPr bwMode="auto">
          <a:xfrm>
            <a:off x="5365376" y="1895055"/>
            <a:ext cx="4094415" cy="315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189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… to Silver and Gold.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6888" y="7343675"/>
            <a:ext cx="468313" cy="216000"/>
          </a:xfrm>
        </p:spPr>
        <p:txBody>
          <a:bodyPr/>
          <a:lstStyle/>
          <a:p>
            <a:fld id="{FD28B870-EEFD-41FE-9A4E-B1C66D221408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20977429">
            <a:off x="269397" y="2140502"/>
            <a:ext cx="5411513" cy="3482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00913">
            <a:off x="5239590" y="3593892"/>
            <a:ext cx="5126660" cy="342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44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6030" y="1851815"/>
            <a:ext cx="6123398" cy="5517222"/>
          </a:xfrm>
          <a:prstGeom prst="rect">
            <a:avLst/>
          </a:prstGeom>
          <a:solidFill>
            <a:srgbClr val="E51846"/>
          </a:solidFill>
        </p:spPr>
        <p:txBody>
          <a:bodyPr wrap="square" lIns="0" tIns="0" rIns="0" bIns="0" rtlCol="0">
            <a:noAutofit/>
          </a:bodyPr>
          <a:lstStyle/>
          <a:p>
            <a:pPr defTabSz="1007943">
              <a:lnSpc>
                <a:spcPct val="110000"/>
              </a:lnSpc>
            </a:pP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bIns="180000" anchor="b"/>
          <a:lstStyle/>
          <a:p>
            <a:r>
              <a:rPr lang="en-GB" dirty="0"/>
              <a:t>3. You will choose a </a:t>
            </a:r>
            <a:r>
              <a:rPr lang="en-GB" i="1" dirty="0">
                <a:solidFill>
                  <a:schemeClr val="accent4">
                    <a:lumMod val="75000"/>
                  </a:schemeClr>
                </a:solidFill>
              </a:rPr>
              <a:t>VOLUNTEERING </a:t>
            </a:r>
            <a:r>
              <a:rPr lang="en-GB" dirty="0"/>
              <a:t>activity… </a:t>
            </a:r>
            <a:r>
              <a:rPr lang="en-GB" sz="2800" i="1" dirty="0"/>
              <a:t>Make a ‘positive’ difference to other people.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8817" y="7350955"/>
            <a:ext cx="468313" cy="216000"/>
          </a:xfrm>
        </p:spPr>
        <p:txBody>
          <a:bodyPr/>
          <a:lstStyle/>
          <a:p>
            <a:fld id="{FD28B870-EEFD-41FE-9A4E-B1C66D221408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537717" y="3976099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1007943">
              <a:lnSpc>
                <a:spcPct val="110000"/>
              </a:lnSpc>
            </a:pP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0705372">
            <a:off x="254983" y="4241093"/>
            <a:ext cx="392505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  <a:cs typeface="Arial" pitchFamily="34" charset="0"/>
              </a:rPr>
              <a:t>Animal Welfare (e.g. RSPCA, Guide Dogs</a:t>
            </a:r>
            <a:r>
              <a:rPr lang="en-GB" altLang="en-US" sz="1400" dirty="0">
                <a:solidFill>
                  <a:srgbClr val="FF0000"/>
                </a:solidFill>
                <a:cs typeface="Arial" pitchFamily="34" charset="0"/>
              </a:rPr>
              <a:t>)</a:t>
            </a:r>
            <a:endParaRPr lang="en-GB" altLang="en-US" sz="1400" dirty="0">
              <a:cs typeface="Arial" pitchFamily="34" charset="0"/>
            </a:endParaRPr>
          </a:p>
          <a:p>
            <a:endParaRPr lang="en-GB" sz="1600" spc="20" dirty="0"/>
          </a:p>
        </p:txBody>
      </p:sp>
      <p:sp>
        <p:nvSpPr>
          <p:cNvPr id="12" name="TextBox 11"/>
          <p:cNvSpPr txBox="1"/>
          <p:nvPr/>
        </p:nvSpPr>
        <p:spPr>
          <a:xfrm rot="1143995">
            <a:off x="3416792" y="2301146"/>
            <a:ext cx="3123159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altLang="en-US" sz="3200" b="1" dirty="0">
                <a:solidFill>
                  <a:schemeClr val="bg1"/>
                </a:solidFill>
                <a:cs typeface="Arial" pitchFamily="34" charset="0"/>
              </a:rPr>
              <a:t>Sports Coaching (rugby, football, netball)</a:t>
            </a:r>
            <a:endParaRPr lang="en-GB" altLang="en-US" sz="3200" b="1" dirty="0">
              <a:cs typeface="Arial" pitchFamily="34" charset="0"/>
            </a:endParaRPr>
          </a:p>
          <a:p>
            <a:endParaRPr lang="en-GB" sz="1600" spc="20" dirty="0"/>
          </a:p>
        </p:txBody>
      </p:sp>
      <p:sp>
        <p:nvSpPr>
          <p:cNvPr id="15" name="TextBox 14"/>
          <p:cNvSpPr txBox="1"/>
          <p:nvPr/>
        </p:nvSpPr>
        <p:spPr>
          <a:xfrm rot="20967645">
            <a:off x="413217" y="2168120"/>
            <a:ext cx="3169548" cy="22467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altLang="en-US" sz="2400" b="1" dirty="0">
                <a:solidFill>
                  <a:schemeClr val="bg1"/>
                </a:solidFill>
                <a:cs typeface="Arial" pitchFamily="34" charset="0"/>
              </a:rPr>
              <a:t>Helping others </a:t>
            </a:r>
            <a:r>
              <a:rPr lang="en-GB" altLang="en-US" sz="2200" dirty="0">
                <a:solidFill>
                  <a:schemeClr val="bg1"/>
                </a:solidFill>
                <a:cs typeface="Arial" pitchFamily="34" charset="0"/>
              </a:rPr>
              <a:t>(e.g. in reading club, elderly, younger children, people in need, Drama, Librarian</a:t>
            </a:r>
            <a:r>
              <a:rPr lang="en-GB" altLang="en-US" sz="2400" dirty="0">
                <a:solidFill>
                  <a:schemeClr val="bg1"/>
                </a:solidFill>
                <a:cs typeface="Arial" pitchFamily="34" charset="0"/>
              </a:rPr>
              <a:t>)</a:t>
            </a:r>
          </a:p>
          <a:p>
            <a:r>
              <a:rPr lang="en-GB" altLang="en-US" sz="1600" dirty="0">
                <a:solidFill>
                  <a:srgbClr val="FF0000"/>
                </a:solidFill>
                <a:cs typeface="Arial" pitchFamily="34" charset="0"/>
              </a:rPr>
              <a:t>)</a:t>
            </a:r>
            <a:endParaRPr lang="en-GB" altLang="en-US" sz="1600" dirty="0">
              <a:cs typeface="Arial" pitchFamily="34" charset="0"/>
            </a:endParaRPr>
          </a:p>
          <a:p>
            <a:endParaRPr lang="en-GB" sz="1600" spc="20" dirty="0"/>
          </a:p>
        </p:txBody>
      </p:sp>
      <p:sp>
        <p:nvSpPr>
          <p:cNvPr id="16" name="TextBox 15"/>
          <p:cNvSpPr txBox="1"/>
          <p:nvPr/>
        </p:nvSpPr>
        <p:spPr>
          <a:xfrm rot="20904586">
            <a:off x="422081" y="5343987"/>
            <a:ext cx="246161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altLang="en-US" sz="2400" dirty="0">
                <a:solidFill>
                  <a:schemeClr val="bg1"/>
                </a:solidFill>
                <a:cs typeface="Arial" pitchFamily="34" charset="0"/>
              </a:rPr>
              <a:t>Fundraising / Charity Shop</a:t>
            </a:r>
          </a:p>
        </p:txBody>
      </p:sp>
      <p:sp>
        <p:nvSpPr>
          <p:cNvPr id="17" name="TextBox 16"/>
          <p:cNvSpPr txBox="1"/>
          <p:nvPr/>
        </p:nvSpPr>
        <p:spPr>
          <a:xfrm rot="1330178">
            <a:off x="2557004" y="5534895"/>
            <a:ext cx="3876861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altLang="en-US" sz="2800" b="1" dirty="0">
                <a:solidFill>
                  <a:schemeClr val="bg1"/>
                </a:solidFill>
                <a:cs typeface="Arial" pitchFamily="34" charset="0"/>
              </a:rPr>
              <a:t>Subject Ambassadors </a:t>
            </a:r>
            <a:r>
              <a:rPr lang="en-GB" altLang="en-US" sz="2800" dirty="0">
                <a:solidFill>
                  <a:schemeClr val="bg1"/>
                </a:solidFill>
                <a:cs typeface="Arial" pitchFamily="34" charset="0"/>
              </a:rPr>
              <a:t>(Art, Maths, ICT…)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33359" y="6209491"/>
            <a:ext cx="201168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altLang="en-US" sz="2400" dirty="0">
                <a:solidFill>
                  <a:schemeClr val="bg1"/>
                </a:solidFill>
                <a:cs typeface="Arial" pitchFamily="34" charset="0"/>
              </a:rPr>
              <a:t>School Charity Committee</a:t>
            </a:r>
          </a:p>
          <a:p>
            <a:endParaRPr lang="en-GB" sz="1600" spc="20" dirty="0"/>
          </a:p>
        </p:txBody>
      </p:sp>
      <p:sp>
        <p:nvSpPr>
          <p:cNvPr id="14" name="TextBox 13"/>
          <p:cNvSpPr txBox="1"/>
          <p:nvPr/>
        </p:nvSpPr>
        <p:spPr>
          <a:xfrm rot="870233">
            <a:off x="3300316" y="4792624"/>
            <a:ext cx="404748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altLang="en-US" sz="2800" b="1" dirty="0">
                <a:solidFill>
                  <a:schemeClr val="bg1"/>
                </a:solidFill>
                <a:cs typeface="Arial" pitchFamily="34" charset="0"/>
              </a:rPr>
              <a:t>School Mentoring</a:t>
            </a:r>
          </a:p>
          <a:p>
            <a:endParaRPr lang="en-GB" sz="1600" spc="20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3616"/>
          <a:stretch>
            <a:fillRect/>
          </a:stretch>
        </p:blipFill>
        <p:spPr>
          <a:xfrm>
            <a:off x="6350000" y="1851025"/>
            <a:ext cx="3965575" cy="5518150"/>
          </a:xfrm>
        </p:spPr>
      </p:pic>
    </p:spTree>
    <p:extLst>
      <p:ext uri="{BB962C8B-B14F-4D97-AF65-F5344CB8AC3E}">
        <p14:creationId xmlns:p14="http://schemas.microsoft.com/office/powerpoint/2010/main" val="3560992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You will choose a </a:t>
            </a:r>
            <a:r>
              <a:rPr lang="en-GB" i="1" dirty="0">
                <a:solidFill>
                  <a:srgbClr val="FEC800"/>
                </a:solidFill>
              </a:rPr>
              <a:t>PHYSICAL</a:t>
            </a:r>
            <a:r>
              <a:rPr lang="en-GB" dirty="0">
                <a:solidFill>
                  <a:srgbClr val="FEC800"/>
                </a:solidFill>
              </a:rPr>
              <a:t> </a:t>
            </a:r>
            <a:r>
              <a:rPr lang="en-GB" dirty="0"/>
              <a:t>activity… </a:t>
            </a:r>
            <a:r>
              <a:rPr lang="en-GB" i="1" dirty="0"/>
              <a:t>Feel healthier, get fit.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76" y="1806344"/>
            <a:ext cx="5124111" cy="5519130"/>
          </a:xfrm>
          <a:solidFill>
            <a:srgbClr val="FEC800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84621" y="7343675"/>
            <a:ext cx="468313" cy="216000"/>
          </a:xfrm>
        </p:spPr>
        <p:txBody>
          <a:bodyPr/>
          <a:lstStyle/>
          <a:p>
            <a:fld id="{FD28B870-EEFD-41FE-9A4E-B1C66D221408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 rot="20734563">
            <a:off x="471459" y="1890447"/>
            <a:ext cx="2188396" cy="15000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1007943">
              <a:lnSpc>
                <a:spcPct val="110000"/>
              </a:lnSpc>
            </a:pPr>
            <a:r>
              <a:rPr lang="en-GB" sz="3200" b="1" dirty="0">
                <a:solidFill>
                  <a:schemeClr val="bg1"/>
                </a:solidFill>
                <a:cs typeface="Arial" pitchFamily="34" charset="0"/>
              </a:rPr>
              <a:t>Team</a:t>
            </a:r>
            <a:r>
              <a:rPr lang="en-GB" sz="3200" b="1" dirty="0">
                <a:solidFill>
                  <a:schemeClr val="tx2"/>
                </a:solidFill>
              </a:rPr>
              <a:t> </a:t>
            </a:r>
            <a:r>
              <a:rPr lang="en-GB" sz="3200" b="1" dirty="0">
                <a:solidFill>
                  <a:schemeClr val="bg1"/>
                </a:solidFill>
                <a:cs typeface="Arial" pitchFamily="34" charset="0"/>
              </a:rPr>
              <a:t>sports</a:t>
            </a:r>
            <a:r>
              <a:rPr lang="en-GB" sz="2400" dirty="0">
                <a:solidFill>
                  <a:schemeClr val="bg1"/>
                </a:solidFill>
                <a:cs typeface="Arial" pitchFamily="34" charset="0"/>
              </a:rPr>
              <a:t>… football, netball </a:t>
            </a:r>
          </a:p>
        </p:txBody>
      </p:sp>
      <p:sp>
        <p:nvSpPr>
          <p:cNvPr id="16" name="TextBox 15"/>
          <p:cNvSpPr txBox="1"/>
          <p:nvPr/>
        </p:nvSpPr>
        <p:spPr>
          <a:xfrm rot="616786">
            <a:off x="2835324" y="2167804"/>
            <a:ext cx="2322220" cy="15000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1007943">
              <a:lnSpc>
                <a:spcPct val="110000"/>
              </a:lnSpc>
            </a:pPr>
            <a:r>
              <a:rPr lang="en-GB" sz="2800" b="1" dirty="0">
                <a:solidFill>
                  <a:schemeClr val="bg1"/>
                </a:solidFill>
                <a:cs typeface="Arial" pitchFamily="34" charset="0"/>
              </a:rPr>
              <a:t>Individual sports </a:t>
            </a:r>
            <a:r>
              <a:rPr lang="en-GB" sz="2800" dirty="0">
                <a:solidFill>
                  <a:schemeClr val="bg1"/>
                </a:solidFill>
                <a:cs typeface="Arial" pitchFamily="34" charset="0"/>
              </a:rPr>
              <a:t>…gymnastics, boxing </a:t>
            </a:r>
          </a:p>
        </p:txBody>
      </p:sp>
      <p:sp>
        <p:nvSpPr>
          <p:cNvPr id="17" name="TextBox 16"/>
          <p:cNvSpPr txBox="1"/>
          <p:nvPr/>
        </p:nvSpPr>
        <p:spPr>
          <a:xfrm rot="21024393">
            <a:off x="589660" y="3687724"/>
            <a:ext cx="2188396" cy="15000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1007943">
              <a:lnSpc>
                <a:spcPct val="110000"/>
              </a:lnSpc>
            </a:pPr>
            <a:r>
              <a:rPr lang="en-GB" sz="2400" b="1" dirty="0">
                <a:solidFill>
                  <a:schemeClr val="bg1"/>
                </a:solidFill>
                <a:cs typeface="Arial" pitchFamily="34" charset="0"/>
              </a:rPr>
              <a:t>Water sports </a:t>
            </a:r>
            <a:r>
              <a:rPr lang="en-GB" sz="2400" dirty="0">
                <a:solidFill>
                  <a:schemeClr val="bg1"/>
                </a:solidFill>
                <a:cs typeface="Arial" pitchFamily="34" charset="0"/>
              </a:rPr>
              <a:t>…swimming, canoeing </a:t>
            </a:r>
          </a:p>
        </p:txBody>
      </p:sp>
      <p:sp>
        <p:nvSpPr>
          <p:cNvPr id="18" name="TextBox 17"/>
          <p:cNvSpPr txBox="1"/>
          <p:nvPr/>
        </p:nvSpPr>
        <p:spPr>
          <a:xfrm rot="21115005">
            <a:off x="1070769" y="6463893"/>
            <a:ext cx="2672051" cy="6161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1007943">
              <a:lnSpc>
                <a:spcPct val="110000"/>
              </a:lnSpc>
            </a:pPr>
            <a:r>
              <a:rPr lang="en-GB" sz="3600" dirty="0">
                <a:solidFill>
                  <a:schemeClr val="bg1"/>
                </a:solidFill>
                <a:cs typeface="Arial" pitchFamily="34" charset="0"/>
              </a:rPr>
              <a:t>Martial Arts</a:t>
            </a:r>
          </a:p>
        </p:txBody>
      </p:sp>
      <p:sp>
        <p:nvSpPr>
          <p:cNvPr id="19" name="TextBox 18"/>
          <p:cNvSpPr txBox="1"/>
          <p:nvPr/>
        </p:nvSpPr>
        <p:spPr>
          <a:xfrm rot="20691886">
            <a:off x="267102" y="5133113"/>
            <a:ext cx="3280731" cy="6161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1007943">
              <a:lnSpc>
                <a:spcPct val="110000"/>
              </a:lnSpc>
            </a:pPr>
            <a:r>
              <a:rPr lang="en-GB" sz="2800" b="1" dirty="0">
                <a:solidFill>
                  <a:schemeClr val="bg1"/>
                </a:solidFill>
                <a:cs typeface="Arial" pitchFamily="34" charset="0"/>
              </a:rPr>
              <a:t>Fitness… </a:t>
            </a:r>
            <a:r>
              <a:rPr lang="en-GB" sz="2400" dirty="0">
                <a:solidFill>
                  <a:schemeClr val="bg1"/>
                </a:solidFill>
                <a:cs typeface="Arial" pitchFamily="34" charset="0"/>
              </a:rPr>
              <a:t>walking, yoga, gym, fitness classes</a:t>
            </a:r>
          </a:p>
        </p:txBody>
      </p:sp>
      <p:sp>
        <p:nvSpPr>
          <p:cNvPr id="20" name="TextBox 19"/>
          <p:cNvSpPr txBox="1"/>
          <p:nvPr/>
        </p:nvSpPr>
        <p:spPr>
          <a:xfrm rot="178133">
            <a:off x="3069867" y="4129678"/>
            <a:ext cx="2188396" cy="6161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1007943">
              <a:lnSpc>
                <a:spcPct val="110000"/>
              </a:lnSpc>
            </a:pPr>
            <a:r>
              <a:rPr lang="en-GB" sz="4000" dirty="0">
                <a:solidFill>
                  <a:schemeClr val="bg1"/>
                </a:solidFill>
                <a:cs typeface="Arial" pitchFamily="34" charset="0"/>
              </a:rPr>
              <a:t>Dance</a:t>
            </a:r>
          </a:p>
        </p:txBody>
      </p:sp>
      <p:sp>
        <p:nvSpPr>
          <p:cNvPr id="21" name="TextBox 20"/>
          <p:cNvSpPr txBox="1"/>
          <p:nvPr/>
        </p:nvSpPr>
        <p:spPr>
          <a:xfrm rot="637631">
            <a:off x="3570909" y="5144136"/>
            <a:ext cx="2188396" cy="6161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1007943">
              <a:lnSpc>
                <a:spcPct val="110000"/>
              </a:lnSpc>
            </a:pPr>
            <a:r>
              <a:rPr lang="en-GB" sz="2400" b="1" dirty="0">
                <a:solidFill>
                  <a:schemeClr val="bg1"/>
                </a:solidFill>
                <a:cs typeface="Arial" pitchFamily="34" charset="0"/>
              </a:rPr>
              <a:t>Racquet sports</a:t>
            </a:r>
            <a:r>
              <a:rPr lang="en-GB" sz="2400" dirty="0">
                <a:solidFill>
                  <a:schemeClr val="bg1"/>
                </a:solidFill>
                <a:cs typeface="Arial" pitchFamily="34" charset="0"/>
              </a:rPr>
              <a:t>.. Badminton, tennis </a:t>
            </a:r>
          </a:p>
        </p:txBody>
      </p:sp>
      <p:pic>
        <p:nvPicPr>
          <p:cNvPr id="24" name="Picture Placeholder 23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3" b="126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04632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5482" y="1797086"/>
            <a:ext cx="5527497" cy="5560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180000" anchor="b"/>
          <a:lstStyle/>
          <a:p>
            <a:br>
              <a:rPr lang="en-GB" dirty="0"/>
            </a:br>
            <a:br>
              <a:rPr lang="en-GB" dirty="0"/>
            </a:br>
            <a:r>
              <a:rPr lang="en-GB" sz="3000" dirty="0"/>
              <a:t>5. You will choose a </a:t>
            </a:r>
            <a:r>
              <a:rPr lang="en-GB" sz="3000" i="1" dirty="0">
                <a:solidFill>
                  <a:srgbClr val="00B0F0"/>
                </a:solidFill>
              </a:rPr>
              <a:t>SKILL</a:t>
            </a:r>
            <a:r>
              <a:rPr lang="en-GB" sz="3000" i="1" dirty="0">
                <a:solidFill>
                  <a:srgbClr val="FEC800"/>
                </a:solidFill>
              </a:rPr>
              <a:t> </a:t>
            </a:r>
            <a:r>
              <a:rPr lang="en-GB" sz="3000" dirty="0"/>
              <a:t>activity…    </a:t>
            </a:r>
            <a:r>
              <a:rPr lang="en-GB" sz="3000" i="1" dirty="0"/>
              <a:t>Develop a personal interest or work on a talent.</a:t>
            </a:r>
            <a:endParaRPr lang="en-GB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05482" y="7357861"/>
            <a:ext cx="468313" cy="216000"/>
          </a:xfrm>
        </p:spPr>
        <p:txBody>
          <a:bodyPr/>
          <a:lstStyle/>
          <a:p>
            <a:fld id="{FD28B870-EEFD-41FE-9A4E-B1C66D221408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 rot="21192719">
            <a:off x="286461" y="4666696"/>
            <a:ext cx="2188396" cy="15000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1007943">
              <a:lnSpc>
                <a:spcPct val="110000"/>
              </a:lnSpc>
            </a:pPr>
            <a:r>
              <a:rPr lang="en-GB" sz="2000" b="1" dirty="0">
                <a:solidFill>
                  <a:schemeClr val="bg1"/>
                </a:solidFill>
                <a:cs typeface="Arial" pitchFamily="34" charset="0"/>
              </a:rPr>
              <a:t>Performing arts</a:t>
            </a:r>
            <a:r>
              <a:rPr lang="en-GB" sz="2000" dirty="0">
                <a:solidFill>
                  <a:schemeClr val="bg1"/>
                </a:solidFill>
                <a:cs typeface="Arial" pitchFamily="34" charset="0"/>
              </a:rPr>
              <a:t>… singing, drama, </a:t>
            </a:r>
          </a:p>
        </p:txBody>
      </p:sp>
      <p:sp>
        <p:nvSpPr>
          <p:cNvPr id="10" name="TextBox 9"/>
          <p:cNvSpPr txBox="1"/>
          <p:nvPr/>
        </p:nvSpPr>
        <p:spPr>
          <a:xfrm rot="20400546">
            <a:off x="3207617" y="5484275"/>
            <a:ext cx="2188396" cy="6161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1007943">
              <a:lnSpc>
                <a:spcPct val="110000"/>
              </a:lnSpc>
            </a:pPr>
            <a:r>
              <a:rPr lang="en-GB" sz="2400" b="1" dirty="0">
                <a:solidFill>
                  <a:schemeClr val="bg1"/>
                </a:solidFill>
                <a:cs typeface="Arial" pitchFamily="34" charset="0"/>
              </a:rPr>
              <a:t>Music</a:t>
            </a:r>
          </a:p>
        </p:txBody>
      </p:sp>
      <p:sp>
        <p:nvSpPr>
          <p:cNvPr id="11" name="TextBox 10"/>
          <p:cNvSpPr txBox="1"/>
          <p:nvPr/>
        </p:nvSpPr>
        <p:spPr>
          <a:xfrm rot="616786">
            <a:off x="3295553" y="2034241"/>
            <a:ext cx="2322220" cy="15000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1007943">
              <a:lnSpc>
                <a:spcPct val="110000"/>
              </a:lnSpc>
            </a:pPr>
            <a:r>
              <a:rPr lang="en-GB" sz="2000" b="1" dirty="0">
                <a:solidFill>
                  <a:schemeClr val="bg1"/>
                </a:solidFill>
                <a:cs typeface="Arial" pitchFamily="34" charset="0"/>
              </a:rPr>
              <a:t>Science &amp; Technology… </a:t>
            </a:r>
            <a:r>
              <a:rPr lang="en-GB" sz="2000" dirty="0">
                <a:solidFill>
                  <a:schemeClr val="bg1"/>
                </a:solidFill>
                <a:cs typeface="Arial" pitchFamily="34" charset="0"/>
              </a:rPr>
              <a:t>afterschool science clubs, IT</a:t>
            </a:r>
          </a:p>
        </p:txBody>
      </p:sp>
      <p:sp>
        <p:nvSpPr>
          <p:cNvPr id="12" name="TextBox 11"/>
          <p:cNvSpPr txBox="1"/>
          <p:nvPr/>
        </p:nvSpPr>
        <p:spPr>
          <a:xfrm rot="20734563">
            <a:off x="357815" y="2118046"/>
            <a:ext cx="2188396" cy="15000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1007943">
              <a:lnSpc>
                <a:spcPct val="110000"/>
              </a:lnSpc>
            </a:pPr>
            <a:r>
              <a:rPr lang="en-GB" sz="2000" b="1" dirty="0">
                <a:solidFill>
                  <a:schemeClr val="bg1"/>
                </a:solidFill>
                <a:cs typeface="Arial" pitchFamily="34" charset="0"/>
              </a:rPr>
              <a:t>Care of animals… </a:t>
            </a:r>
            <a:r>
              <a:rPr lang="en-GB" sz="2000" dirty="0">
                <a:solidFill>
                  <a:schemeClr val="bg1"/>
                </a:solidFill>
                <a:cs typeface="Arial" pitchFamily="34" charset="0"/>
              </a:rPr>
              <a:t>dog handling, keeping of pets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46307" y="3430636"/>
            <a:ext cx="2322220" cy="15000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1007943">
              <a:lnSpc>
                <a:spcPct val="110000"/>
              </a:lnSpc>
            </a:pPr>
            <a:r>
              <a:rPr lang="en-GB" sz="2000" b="1" dirty="0">
                <a:solidFill>
                  <a:schemeClr val="bg1"/>
                </a:solidFill>
                <a:cs typeface="Arial" pitchFamily="34" charset="0"/>
              </a:rPr>
              <a:t>Natural world …</a:t>
            </a:r>
            <a:r>
              <a:rPr lang="en-GB" sz="2000" dirty="0">
                <a:solidFill>
                  <a:schemeClr val="bg1"/>
                </a:solidFill>
                <a:cs typeface="Arial" pitchFamily="34" charset="0"/>
              </a:rPr>
              <a:t>gardening, plant growing </a:t>
            </a:r>
          </a:p>
        </p:txBody>
      </p:sp>
      <p:sp>
        <p:nvSpPr>
          <p:cNvPr id="14" name="TextBox 13"/>
          <p:cNvSpPr txBox="1"/>
          <p:nvPr/>
        </p:nvSpPr>
        <p:spPr>
          <a:xfrm rot="20757345">
            <a:off x="1236278" y="3111171"/>
            <a:ext cx="2188396" cy="15000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1007943">
              <a:lnSpc>
                <a:spcPct val="110000"/>
              </a:lnSpc>
            </a:pPr>
            <a:r>
              <a:rPr lang="en-GB" sz="2000" b="1" dirty="0">
                <a:solidFill>
                  <a:schemeClr val="bg1"/>
                </a:solidFill>
                <a:cs typeface="Arial" pitchFamily="34" charset="0"/>
              </a:rPr>
              <a:t>Life skills… </a:t>
            </a:r>
            <a:r>
              <a:rPr lang="en-GB" sz="2000" dirty="0">
                <a:solidFill>
                  <a:schemeClr val="bg1"/>
                </a:solidFill>
                <a:cs typeface="Arial" pitchFamily="34" charset="0"/>
              </a:rPr>
              <a:t>Cookery, hair &amp; beauty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59846" y="6290796"/>
            <a:ext cx="3173133" cy="10670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1007943">
              <a:lnSpc>
                <a:spcPct val="110000"/>
              </a:lnSpc>
            </a:pPr>
            <a:r>
              <a:rPr lang="en-GB" sz="2000" b="1" dirty="0">
                <a:solidFill>
                  <a:schemeClr val="bg1"/>
                </a:solidFill>
                <a:cs typeface="Arial" pitchFamily="34" charset="0"/>
              </a:rPr>
              <a:t>Learning &amp; collecting</a:t>
            </a:r>
            <a:r>
              <a:rPr lang="en-GB" sz="2000" dirty="0">
                <a:solidFill>
                  <a:schemeClr val="bg1"/>
                </a:solidFill>
                <a:cs typeface="Arial" pitchFamily="34" charset="0"/>
              </a:rPr>
              <a:t>.. Languages, fashion, astronomy</a:t>
            </a:r>
          </a:p>
        </p:txBody>
      </p:sp>
      <p:sp>
        <p:nvSpPr>
          <p:cNvPr id="16" name="TextBox 15"/>
          <p:cNvSpPr txBox="1"/>
          <p:nvPr/>
        </p:nvSpPr>
        <p:spPr>
          <a:xfrm rot="756957">
            <a:off x="2397964" y="4788230"/>
            <a:ext cx="3173133" cy="9687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1007943">
              <a:lnSpc>
                <a:spcPct val="110000"/>
              </a:lnSpc>
            </a:pPr>
            <a:r>
              <a:rPr lang="en-GB" sz="2000" b="1" dirty="0">
                <a:solidFill>
                  <a:schemeClr val="bg1"/>
                </a:solidFill>
                <a:cs typeface="Arial" pitchFamily="34" charset="0"/>
              </a:rPr>
              <a:t>Media</a:t>
            </a:r>
            <a:r>
              <a:rPr lang="en-GB" sz="2000" dirty="0">
                <a:solidFill>
                  <a:schemeClr val="bg1"/>
                </a:solidFill>
                <a:cs typeface="Arial" pitchFamily="34" charset="0"/>
              </a:rPr>
              <a:t>.. Film/video making, journalism/blogging </a:t>
            </a:r>
          </a:p>
        </p:txBody>
      </p:sp>
      <p:sp>
        <p:nvSpPr>
          <p:cNvPr id="19" name="TextBox 18"/>
          <p:cNvSpPr txBox="1"/>
          <p:nvPr/>
        </p:nvSpPr>
        <p:spPr>
          <a:xfrm rot="20721175">
            <a:off x="358313" y="5783834"/>
            <a:ext cx="3173133" cy="9687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1007943">
              <a:lnSpc>
                <a:spcPct val="110000"/>
              </a:lnSpc>
            </a:pPr>
            <a:r>
              <a:rPr lang="en-GB" sz="2000" b="1" dirty="0">
                <a:solidFill>
                  <a:schemeClr val="bg1"/>
                </a:solidFill>
                <a:cs typeface="Arial" pitchFamily="34" charset="0"/>
              </a:rPr>
              <a:t>Creative arts</a:t>
            </a:r>
            <a:r>
              <a:rPr lang="en-GB" sz="2000" dirty="0">
                <a:solidFill>
                  <a:schemeClr val="bg1"/>
                </a:solidFill>
                <a:cs typeface="Arial" pitchFamily="34" charset="0"/>
              </a:rPr>
              <a:t>.. Drawing, photography, knitting 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9" r="20909"/>
          <a:stretch>
            <a:fillRect/>
          </a:stretch>
        </p:blipFill>
        <p:spPr>
          <a:xfrm>
            <a:off x="5638586" y="1797085"/>
            <a:ext cx="4856163" cy="5560775"/>
          </a:xfrm>
        </p:spPr>
      </p:pic>
    </p:spTree>
    <p:extLst>
      <p:ext uri="{BB962C8B-B14F-4D97-AF65-F5344CB8AC3E}">
        <p14:creationId xmlns:p14="http://schemas.microsoft.com/office/powerpoint/2010/main" val="1345195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" r="10059"/>
          <a:stretch/>
        </p:blipFill>
        <p:spPr>
          <a:xfrm>
            <a:off x="4292557" y="1854064"/>
            <a:ext cx="6206647" cy="5481684"/>
          </a:xfrm>
        </p:spPr>
      </p:pic>
      <p:sp>
        <p:nvSpPr>
          <p:cNvPr id="8" name="TextBox 7"/>
          <p:cNvSpPr txBox="1"/>
          <p:nvPr/>
        </p:nvSpPr>
        <p:spPr>
          <a:xfrm>
            <a:off x="226031" y="1853121"/>
            <a:ext cx="4767209" cy="5491958"/>
          </a:xfrm>
          <a:prstGeom prst="rect">
            <a:avLst/>
          </a:prstGeom>
          <a:solidFill>
            <a:srgbClr val="8CC04B"/>
          </a:solidFill>
        </p:spPr>
        <p:txBody>
          <a:bodyPr wrap="square" lIns="0" tIns="0" rIns="0" bIns="0" rtlCol="0">
            <a:noAutofit/>
          </a:bodyPr>
          <a:lstStyle/>
          <a:p>
            <a:pPr defTabSz="1007943">
              <a:lnSpc>
                <a:spcPct val="110000"/>
              </a:lnSpc>
            </a:pP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6. You will have an adventure… </a:t>
            </a:r>
            <a:r>
              <a:rPr lang="en-GB" i="1" dirty="0"/>
              <a:t>Plan and take part in an </a:t>
            </a:r>
            <a:r>
              <a:rPr lang="en-GB" i="1" dirty="0">
                <a:solidFill>
                  <a:srgbClr val="8CC04B"/>
                </a:solidFill>
              </a:rPr>
              <a:t>EXPEDITION</a:t>
            </a:r>
            <a:r>
              <a:rPr lang="en-GB" i="1" dirty="0"/>
              <a:t>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3564" y="7282321"/>
            <a:ext cx="468313" cy="216000"/>
          </a:xfrm>
        </p:spPr>
        <p:txBody>
          <a:bodyPr/>
          <a:lstStyle/>
          <a:p>
            <a:fld id="{FD28B870-EEFD-41FE-9A4E-B1C66D221408}" type="slidenum">
              <a:rPr lang="en-GB" smtClean="0">
                <a:solidFill>
                  <a:schemeClr val="accent3"/>
                </a:solidFill>
              </a:rPr>
              <a:pPr/>
              <a:t>9</a:t>
            </a:fld>
            <a:endParaRPr lang="en-GB" dirty="0">
              <a:solidFill>
                <a:schemeClr val="accent3"/>
              </a:solidFill>
            </a:endParaRPr>
          </a:p>
        </p:txBody>
      </p:sp>
      <p:pic>
        <p:nvPicPr>
          <p:cNvPr id="18" name="Picture 2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" t="60477" r="23424"/>
          <a:stretch/>
        </p:blipFill>
        <p:spPr bwMode="auto">
          <a:xfrm>
            <a:off x="386805" y="4572916"/>
            <a:ext cx="4420446" cy="15097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</p:pic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399412" y="5992946"/>
            <a:ext cx="4420446" cy="75182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buClr>
                <a:srgbClr val="76B900"/>
              </a:buClr>
              <a:defRPr sz="2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rgbClr val="76B900"/>
              </a:buClr>
              <a:buChar char="–"/>
              <a:defRPr sz="26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76B900"/>
              </a:buClr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76B900"/>
              </a:buClr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76B900"/>
              </a:buClr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6B900"/>
              </a:buClr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6B900"/>
              </a:buClr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6B900"/>
              </a:buClr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6B900"/>
              </a:buClr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en-GB" altLang="en-US" sz="1800" dirty="0"/>
              <a:t>Qualifying expedition &amp; presentation</a:t>
            </a:r>
          </a:p>
          <a:p>
            <a:pPr marL="0" algn="ctr" eaLnBrk="1" hangingPunct="1">
              <a:spcBef>
                <a:spcPts val="0"/>
              </a:spcBef>
              <a:buClrTx/>
              <a:buFontTx/>
              <a:buNone/>
              <a:defRPr/>
            </a:pPr>
            <a:r>
              <a:rPr lang="en-GB" altLang="en-US" sz="1800" dirty="0"/>
              <a:t>( Assessed )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116458" y="1972634"/>
            <a:ext cx="2782173" cy="460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342900" indent="-342900" algn="ctr">
              <a:spcBef>
                <a:spcPct val="50000"/>
              </a:spcBef>
              <a:buFontTx/>
              <a:buNone/>
            </a:pPr>
            <a:r>
              <a:rPr lang="en-GB" altLang="en-US" sz="2000" dirty="0">
                <a:solidFill>
                  <a:srgbClr val="000000"/>
                </a:solidFill>
              </a:rPr>
              <a:t>Preparation Meeting  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1202727" y="3152053"/>
            <a:ext cx="2609636" cy="460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342900" indent="-342900" algn="ctr">
              <a:spcBef>
                <a:spcPct val="50000"/>
              </a:spcBef>
              <a:buFontTx/>
              <a:buNone/>
            </a:pPr>
            <a:r>
              <a:rPr lang="en-GB" altLang="en-US" sz="2000" dirty="0">
                <a:solidFill>
                  <a:srgbClr val="000000"/>
                </a:solidFill>
              </a:rPr>
              <a:t>Training and Practice </a:t>
            </a:r>
          </a:p>
        </p:txBody>
      </p:sp>
      <p:sp>
        <p:nvSpPr>
          <p:cNvPr id="22" name="Right Arrow 4"/>
          <p:cNvSpPr>
            <a:spLocks noChangeArrowheads="1"/>
          </p:cNvSpPr>
          <p:nvPr/>
        </p:nvSpPr>
        <p:spPr bwMode="auto">
          <a:xfrm rot="5400000">
            <a:off x="2269459" y="2654500"/>
            <a:ext cx="476171" cy="358775"/>
          </a:xfrm>
          <a:prstGeom prst="rightArrow">
            <a:avLst>
              <a:gd name="adj1" fmla="val 50000"/>
              <a:gd name="adj2" fmla="val 50270"/>
            </a:avLst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pPr marL="342900" indent="-342900"/>
            <a:endParaRPr lang="en-US" altLang="en-US" dirty="0"/>
          </a:p>
        </p:txBody>
      </p:sp>
      <p:sp>
        <p:nvSpPr>
          <p:cNvPr id="14" name="Right Arrow 4"/>
          <p:cNvSpPr>
            <a:spLocks noChangeArrowheads="1"/>
          </p:cNvSpPr>
          <p:nvPr/>
        </p:nvSpPr>
        <p:spPr bwMode="auto">
          <a:xfrm rot="5400000">
            <a:off x="2264672" y="3862064"/>
            <a:ext cx="485748" cy="358775"/>
          </a:xfrm>
          <a:prstGeom prst="rightArrow">
            <a:avLst>
              <a:gd name="adj1" fmla="val 50000"/>
              <a:gd name="adj2" fmla="val 50270"/>
            </a:avLst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pPr marL="342900" indent="-342900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9446834"/>
      </p:ext>
    </p:extLst>
  </p:cSld>
  <p:clrMapOvr>
    <a:masterClrMapping/>
  </p:clrMapOvr>
</p:sld>
</file>

<file path=ppt/theme/theme1.xml><?xml version="1.0" encoding="utf-8"?>
<a:theme xmlns:a="http://schemas.openxmlformats.org/drawingml/2006/main" name="DofE Purple+Green">
  <a:themeElements>
    <a:clrScheme name="DofE 2018 Purple+Green">
      <a:dk1>
        <a:srgbClr val="000000"/>
      </a:dk1>
      <a:lt1>
        <a:srgbClr val="FFFFFF"/>
      </a:lt1>
      <a:dk2>
        <a:srgbClr val="8400C6"/>
      </a:dk2>
      <a:lt2>
        <a:srgbClr val="F2F2F2"/>
      </a:lt2>
      <a:accent1>
        <a:srgbClr val="68F7B3"/>
      </a:accent1>
      <a:accent2>
        <a:srgbClr val="02269E"/>
      </a:accent2>
      <a:accent3>
        <a:srgbClr val="1D3163"/>
      </a:accent3>
      <a:accent4>
        <a:srgbClr val="FF6586"/>
      </a:accent4>
      <a:accent5>
        <a:srgbClr val="FEC665"/>
      </a:accent5>
      <a:accent6>
        <a:srgbClr val="F82D9F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defTabSz="1007943">
          <a:lnSpc>
            <a:spcPct val="110000"/>
          </a:lnSpc>
          <a:defRPr dirty="0">
            <a:solidFill>
              <a:schemeClr val="tx2"/>
            </a:solidFill>
          </a:defRPr>
        </a:defPPr>
      </a:lstStyle>
    </a:txDef>
  </a:objectDefaults>
  <a:extraClrSchemeLst/>
  <a:custClrLst>
    <a:custClr name="DofE Purple">
      <a:srgbClr val="8400C6"/>
    </a:custClr>
    <a:custClr name="Purple 80%">
      <a:srgbClr val="9D33D1"/>
    </a:custClr>
    <a:custClr name="Purple 60%">
      <a:srgbClr val="B566DD"/>
    </a:custClr>
    <a:custClr name="Purple 40%">
      <a:srgbClr val="CE99E8"/>
    </a:custClr>
    <a:custClr name="Purple 20%">
      <a:srgbClr val="E6CCF4"/>
    </a:custClr>
    <a:custClr name="DofE Green">
      <a:srgbClr val="68F7B3"/>
    </a:custClr>
    <a:custClr name="Green 80%">
      <a:srgbClr val="86F9C2"/>
    </a:custClr>
    <a:custClr name="Green 60%">
      <a:srgbClr val="A4FAD1"/>
    </a:custClr>
    <a:custClr name="Green 40%">
      <a:srgbClr val="C3FCE1"/>
    </a:custClr>
    <a:custClr name="Green 20%">
      <a:srgbClr val="E1FDF0"/>
    </a:custClr>
    <a:custClr name="DofE Blue">
      <a:srgbClr val="02269E"/>
    </a:custClr>
    <a:custClr name="Blue 80%">
      <a:srgbClr val="3551B1"/>
    </a:custClr>
    <a:custClr name="Blue 60%">
      <a:srgbClr val="677DC5"/>
    </a:custClr>
    <a:custClr name="Blue 40%">
      <a:srgbClr val="9AA8D8"/>
    </a:custClr>
    <a:custClr name="Blue 20%">
      <a:srgbClr val="CCD4EC"/>
    </a:custClr>
    <a:custClr name="DofE Navy">
      <a:srgbClr val="1D3163"/>
    </a:custClr>
    <a:custClr name="Navy 80%">
      <a:srgbClr val="4A5A82"/>
    </a:custClr>
    <a:custClr name="Navy 60%">
      <a:srgbClr val="7783A1"/>
    </a:custClr>
    <a:custClr name="Navy 40%">
      <a:srgbClr val="A5ADC1"/>
    </a:custClr>
    <a:custClr name="Navy 20%">
      <a:srgbClr val="D2D6E0"/>
    </a:custClr>
    <a:custClr name="DofE Salmon">
      <a:srgbClr val="FF6586"/>
    </a:custClr>
    <a:custClr name="Salmon 80%">
      <a:srgbClr val="FF849E"/>
    </a:custClr>
    <a:custClr name="Salmon 60%">
      <a:srgbClr val="FFA3B6"/>
    </a:custClr>
    <a:custClr name="Salmon 40%">
      <a:srgbClr val="FFC1CF"/>
    </a:custClr>
    <a:custClr name="Salmon 20%">
      <a:srgbClr val="FFE0E7"/>
    </a:custClr>
    <a:custClr name="DofE Yellow">
      <a:srgbClr val="FEC665"/>
    </a:custClr>
    <a:custClr name="Yellow 80%">
      <a:srgbClr val="FED184"/>
    </a:custClr>
    <a:custClr name="Yellow 60%">
      <a:srgbClr val="FEDDA3"/>
    </a:custClr>
    <a:custClr name="Yellow 40%">
      <a:srgbClr val="FFE8C1"/>
    </a:custClr>
    <a:custClr name="Yellow 20%">
      <a:srgbClr val="FFF4E0"/>
    </a:custClr>
    <a:custClr name="DofE Pink">
      <a:srgbClr val="F82D9F"/>
    </a:custClr>
    <a:custClr name="Pink 80%">
      <a:srgbClr val="F957B2"/>
    </a:custClr>
    <a:custClr name="Pink 60%">
      <a:srgbClr val="FB81C5"/>
    </a:custClr>
    <a:custClr name="Pink 40%">
      <a:srgbClr val="FCABD9"/>
    </a:custClr>
    <a:custClr name="Pink 20%">
      <a:srgbClr val="FED5EC"/>
    </a:custClr>
  </a:custClrLst>
  <a:extLst>
    <a:ext uri="{05A4C25C-085E-4340-85A3-A5531E510DB2}">
      <thm15:themeFamily xmlns:thm15="http://schemas.microsoft.com/office/thememl/2012/main" name="DofE Presentation - Landscape" id="{98DB677D-7307-E946-962F-1B77FB61E183}" vid="{D259BA88-AD1C-1D4A-B68B-0D499572B4D6}"/>
    </a:ext>
  </a:extLst>
</a:theme>
</file>

<file path=ppt/theme/theme2.xml><?xml version="1.0" encoding="utf-8"?>
<a:theme xmlns:a="http://schemas.openxmlformats.org/drawingml/2006/main" name="DofE Navy+Salmon">
  <a:themeElements>
    <a:clrScheme name="DofE 2018 Navy+Salmon">
      <a:dk1>
        <a:srgbClr val="000000"/>
      </a:dk1>
      <a:lt1>
        <a:srgbClr val="FFFFFF"/>
      </a:lt1>
      <a:dk2>
        <a:srgbClr val="1D3163"/>
      </a:dk2>
      <a:lt2>
        <a:srgbClr val="F2F2F2"/>
      </a:lt2>
      <a:accent1>
        <a:srgbClr val="FF6586"/>
      </a:accent1>
      <a:accent2>
        <a:srgbClr val="02269E"/>
      </a:accent2>
      <a:accent3>
        <a:srgbClr val="8400C6"/>
      </a:accent3>
      <a:accent4>
        <a:srgbClr val="68F7B3"/>
      </a:accent4>
      <a:accent5>
        <a:srgbClr val="FEC665"/>
      </a:accent5>
      <a:accent6>
        <a:srgbClr val="F82D9F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defTabSz="1007943">
          <a:lnSpc>
            <a:spcPct val="110000"/>
          </a:lnSpc>
          <a:defRPr dirty="0">
            <a:solidFill>
              <a:schemeClr val="tx2"/>
            </a:solidFill>
          </a:defRPr>
        </a:defPPr>
      </a:lstStyle>
    </a:txDef>
  </a:objectDefaults>
  <a:extraClrSchemeLst/>
  <a:custClrLst>
    <a:custClr name="DofE Purple">
      <a:srgbClr val="8400C6"/>
    </a:custClr>
    <a:custClr name="Purple 80%">
      <a:srgbClr val="9D33D1"/>
    </a:custClr>
    <a:custClr name="Purple 60%">
      <a:srgbClr val="B566DD"/>
    </a:custClr>
    <a:custClr name="Purple 40%">
      <a:srgbClr val="CE99E8"/>
    </a:custClr>
    <a:custClr name="Purple 20%">
      <a:srgbClr val="E6CCF4"/>
    </a:custClr>
    <a:custClr name="DofE Green">
      <a:srgbClr val="68F7B3"/>
    </a:custClr>
    <a:custClr name="Green 80%">
      <a:srgbClr val="86F9C2"/>
    </a:custClr>
    <a:custClr name="Green 60%">
      <a:srgbClr val="A4FAD1"/>
    </a:custClr>
    <a:custClr name="Green 40%">
      <a:srgbClr val="C3FCE1"/>
    </a:custClr>
    <a:custClr name="Green 20%">
      <a:srgbClr val="E1FDF0"/>
    </a:custClr>
    <a:custClr name="DofE Blue">
      <a:srgbClr val="02269E"/>
    </a:custClr>
    <a:custClr name="Blue 80%">
      <a:srgbClr val="3551B1"/>
    </a:custClr>
    <a:custClr name="Blue 60%">
      <a:srgbClr val="677DC5"/>
    </a:custClr>
    <a:custClr name="Blue 40%">
      <a:srgbClr val="9AA8D8"/>
    </a:custClr>
    <a:custClr name="Blue 20%">
      <a:srgbClr val="CCD4EC"/>
    </a:custClr>
    <a:custClr name="DofE Navy">
      <a:srgbClr val="1D3163"/>
    </a:custClr>
    <a:custClr name="Navy 80%">
      <a:srgbClr val="4A5A82"/>
    </a:custClr>
    <a:custClr name="Navy 60%">
      <a:srgbClr val="7783A1"/>
    </a:custClr>
    <a:custClr name="Navy 40%">
      <a:srgbClr val="A5ADC1"/>
    </a:custClr>
    <a:custClr name="Navy 20%">
      <a:srgbClr val="D2D6E0"/>
    </a:custClr>
    <a:custClr name="DofE Salmon">
      <a:srgbClr val="FF6586"/>
    </a:custClr>
    <a:custClr name="Salmon 80%">
      <a:srgbClr val="FF849E"/>
    </a:custClr>
    <a:custClr name="Salmon 60%">
      <a:srgbClr val="FFA3B6"/>
    </a:custClr>
    <a:custClr name="Salmon 40%">
      <a:srgbClr val="FFC1CF"/>
    </a:custClr>
    <a:custClr name="Salmon 20%">
      <a:srgbClr val="FFE0E7"/>
    </a:custClr>
    <a:custClr name="DofE Yellow">
      <a:srgbClr val="FEC665"/>
    </a:custClr>
    <a:custClr name="Yellow 80%">
      <a:srgbClr val="FED184"/>
    </a:custClr>
    <a:custClr name="Yellow 60%">
      <a:srgbClr val="FEDDA3"/>
    </a:custClr>
    <a:custClr name="Yellow 40%">
      <a:srgbClr val="FFE8C1"/>
    </a:custClr>
    <a:custClr name="Yellow 20%">
      <a:srgbClr val="FFF4E0"/>
    </a:custClr>
    <a:custClr name="DofE Pink">
      <a:srgbClr val="F82D9F"/>
    </a:custClr>
    <a:custClr name="Pink 80%">
      <a:srgbClr val="F957B2"/>
    </a:custClr>
    <a:custClr name="Pink 60%">
      <a:srgbClr val="FB81C5"/>
    </a:custClr>
    <a:custClr name="Pink 40%">
      <a:srgbClr val="FCABD9"/>
    </a:custClr>
    <a:custClr name="Pink 20%">
      <a:srgbClr val="FED5EC"/>
    </a:custClr>
  </a:custClrLst>
  <a:extLst>
    <a:ext uri="{05A4C25C-085E-4340-85A3-A5531E510DB2}">
      <thm15:themeFamily xmlns:thm15="http://schemas.microsoft.com/office/thememl/2012/main" name="DofE Presentation - Landscape" id="{98DB677D-7307-E946-962F-1B77FB61E183}" vid="{21735AB1-71A4-6740-9DE4-F32FE72F751C}"/>
    </a:ext>
  </a:extLst>
</a:theme>
</file>

<file path=ppt/theme/theme3.xml><?xml version="1.0" encoding="utf-8"?>
<a:theme xmlns:a="http://schemas.openxmlformats.org/drawingml/2006/main" name="DofE Blue+Green">
  <a:themeElements>
    <a:clrScheme name="DofE 2018 Blue+Green">
      <a:dk1>
        <a:srgbClr val="000000"/>
      </a:dk1>
      <a:lt1>
        <a:srgbClr val="FFFFFF"/>
      </a:lt1>
      <a:dk2>
        <a:srgbClr val="02269E"/>
      </a:dk2>
      <a:lt2>
        <a:srgbClr val="F2F2F2"/>
      </a:lt2>
      <a:accent1>
        <a:srgbClr val="68F7B3"/>
      </a:accent1>
      <a:accent2>
        <a:srgbClr val="8400C6"/>
      </a:accent2>
      <a:accent3>
        <a:srgbClr val="1D3163"/>
      </a:accent3>
      <a:accent4>
        <a:srgbClr val="FF6586"/>
      </a:accent4>
      <a:accent5>
        <a:srgbClr val="FEC665"/>
      </a:accent5>
      <a:accent6>
        <a:srgbClr val="F82D9F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defTabSz="1007943">
          <a:lnSpc>
            <a:spcPct val="110000"/>
          </a:lnSpc>
          <a:defRPr dirty="0">
            <a:solidFill>
              <a:schemeClr val="tx2"/>
            </a:solidFill>
          </a:defRPr>
        </a:defPPr>
      </a:lstStyle>
    </a:txDef>
  </a:objectDefaults>
  <a:extraClrSchemeLst/>
  <a:custClrLst>
    <a:custClr name="DofE Purple">
      <a:srgbClr val="8400C6"/>
    </a:custClr>
    <a:custClr name="Purple 80%">
      <a:srgbClr val="9D33D1"/>
    </a:custClr>
    <a:custClr name="Purple 60%">
      <a:srgbClr val="B566DD"/>
    </a:custClr>
    <a:custClr name="Purple 40%">
      <a:srgbClr val="CE99E8"/>
    </a:custClr>
    <a:custClr name="Purple 20%">
      <a:srgbClr val="E6CCF4"/>
    </a:custClr>
    <a:custClr name="DofE Green">
      <a:srgbClr val="68F7B3"/>
    </a:custClr>
    <a:custClr name="Green 80%">
      <a:srgbClr val="86F9C2"/>
    </a:custClr>
    <a:custClr name="Green 60%">
      <a:srgbClr val="A4FAD1"/>
    </a:custClr>
    <a:custClr name="Green 40%">
      <a:srgbClr val="C3FCE1"/>
    </a:custClr>
    <a:custClr name="Green 20%">
      <a:srgbClr val="E1FDF0"/>
    </a:custClr>
    <a:custClr name="DofE Blue">
      <a:srgbClr val="02269E"/>
    </a:custClr>
    <a:custClr name="Blue 80%">
      <a:srgbClr val="3551B1"/>
    </a:custClr>
    <a:custClr name="Blue 60%">
      <a:srgbClr val="677DC5"/>
    </a:custClr>
    <a:custClr name="Blue 40%">
      <a:srgbClr val="9AA8D8"/>
    </a:custClr>
    <a:custClr name="Blue 20%">
      <a:srgbClr val="CCD4EC"/>
    </a:custClr>
    <a:custClr name="DofE Navy">
      <a:srgbClr val="1D3163"/>
    </a:custClr>
    <a:custClr name="Navy 80%">
      <a:srgbClr val="4A5A82"/>
    </a:custClr>
    <a:custClr name="Navy 60%">
      <a:srgbClr val="7783A1"/>
    </a:custClr>
    <a:custClr name="Navy 40%">
      <a:srgbClr val="A5ADC1"/>
    </a:custClr>
    <a:custClr name="Navy 20%">
      <a:srgbClr val="D2D6E0"/>
    </a:custClr>
    <a:custClr name="DofE Salmon">
      <a:srgbClr val="FF6586"/>
    </a:custClr>
    <a:custClr name="Salmon 80%">
      <a:srgbClr val="FF849E"/>
    </a:custClr>
    <a:custClr name="Salmon 60%">
      <a:srgbClr val="FFA3B6"/>
    </a:custClr>
    <a:custClr name="Salmon 40%">
      <a:srgbClr val="FFC1CF"/>
    </a:custClr>
    <a:custClr name="Salmon 20%">
      <a:srgbClr val="FFE0E7"/>
    </a:custClr>
    <a:custClr name="DofE Yellow">
      <a:srgbClr val="FEC665"/>
    </a:custClr>
    <a:custClr name="Yellow 80%">
      <a:srgbClr val="FED184"/>
    </a:custClr>
    <a:custClr name="Yellow 60%">
      <a:srgbClr val="FEDDA3"/>
    </a:custClr>
    <a:custClr name="Yellow 40%">
      <a:srgbClr val="FFE8C1"/>
    </a:custClr>
    <a:custClr name="Yellow 20%">
      <a:srgbClr val="FFF4E0"/>
    </a:custClr>
    <a:custClr name="DofE Pink">
      <a:srgbClr val="F82D9F"/>
    </a:custClr>
    <a:custClr name="Pink 80%">
      <a:srgbClr val="F957B2"/>
    </a:custClr>
    <a:custClr name="Pink 60%">
      <a:srgbClr val="FB81C5"/>
    </a:custClr>
    <a:custClr name="Pink 40%">
      <a:srgbClr val="FCABD9"/>
    </a:custClr>
    <a:custClr name="Pink 20%">
      <a:srgbClr val="FED5EC"/>
    </a:custClr>
  </a:custClrLst>
  <a:extLst>
    <a:ext uri="{05A4C25C-085E-4340-85A3-A5531E510DB2}">
      <thm15:themeFamily xmlns:thm15="http://schemas.microsoft.com/office/thememl/2012/main" name="DofE Presentation - Landscape" id="{98DB677D-7307-E946-962F-1B77FB61E183}" vid="{70F19474-5FAF-1040-A3C2-17593E65EDC0}"/>
    </a:ext>
  </a:extLst>
</a:theme>
</file>

<file path=ppt/theme/theme4.xml><?xml version="1.0" encoding="utf-8"?>
<a:theme xmlns:a="http://schemas.openxmlformats.org/drawingml/2006/main" name="DofE Yellow+Pink">
  <a:themeElements>
    <a:clrScheme name="DofE 2018 Yellow+Pink">
      <a:dk1>
        <a:srgbClr val="000000"/>
      </a:dk1>
      <a:lt1>
        <a:srgbClr val="FFFFFF"/>
      </a:lt1>
      <a:dk2>
        <a:srgbClr val="FEC665"/>
      </a:dk2>
      <a:lt2>
        <a:srgbClr val="F2F2F2"/>
      </a:lt2>
      <a:accent1>
        <a:srgbClr val="F82D9F"/>
      </a:accent1>
      <a:accent2>
        <a:srgbClr val="02269E"/>
      </a:accent2>
      <a:accent3>
        <a:srgbClr val="1D3163"/>
      </a:accent3>
      <a:accent4>
        <a:srgbClr val="FF6586"/>
      </a:accent4>
      <a:accent5>
        <a:srgbClr val="8400C6"/>
      </a:accent5>
      <a:accent6>
        <a:srgbClr val="68F7B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defTabSz="1007943">
          <a:lnSpc>
            <a:spcPct val="110000"/>
          </a:lnSpc>
          <a:defRPr dirty="0">
            <a:solidFill>
              <a:schemeClr val="tx2"/>
            </a:solidFill>
          </a:defRPr>
        </a:defPPr>
      </a:lstStyle>
    </a:txDef>
  </a:objectDefaults>
  <a:extraClrSchemeLst/>
  <a:custClrLst>
    <a:custClr name="DofE Purple">
      <a:srgbClr val="8400C6"/>
    </a:custClr>
    <a:custClr name="Purple 80%">
      <a:srgbClr val="9D33D1"/>
    </a:custClr>
    <a:custClr name="Purple 60%">
      <a:srgbClr val="B566DD"/>
    </a:custClr>
    <a:custClr name="Purple 40%">
      <a:srgbClr val="CE99E8"/>
    </a:custClr>
    <a:custClr name="Purple 20%">
      <a:srgbClr val="E6CCF4"/>
    </a:custClr>
    <a:custClr name="DofE Green">
      <a:srgbClr val="68F7B3"/>
    </a:custClr>
    <a:custClr name="Green 80%">
      <a:srgbClr val="86F9C2"/>
    </a:custClr>
    <a:custClr name="Green 60%">
      <a:srgbClr val="A4FAD1"/>
    </a:custClr>
    <a:custClr name="Green 40%">
      <a:srgbClr val="C3FCE1"/>
    </a:custClr>
    <a:custClr name="Green 20%">
      <a:srgbClr val="E1FDF0"/>
    </a:custClr>
    <a:custClr name="DofE Blue">
      <a:srgbClr val="02269E"/>
    </a:custClr>
    <a:custClr name="Blue 80%">
      <a:srgbClr val="3551B1"/>
    </a:custClr>
    <a:custClr name="Blue 60%">
      <a:srgbClr val="677DC5"/>
    </a:custClr>
    <a:custClr name="Blue 40%">
      <a:srgbClr val="9AA8D8"/>
    </a:custClr>
    <a:custClr name="Blue 20%">
      <a:srgbClr val="CCD4EC"/>
    </a:custClr>
    <a:custClr name="DofE Navy">
      <a:srgbClr val="1D3163"/>
    </a:custClr>
    <a:custClr name="Navy 80%">
      <a:srgbClr val="4A5A82"/>
    </a:custClr>
    <a:custClr name="Navy 60%">
      <a:srgbClr val="7783A1"/>
    </a:custClr>
    <a:custClr name="Navy 40%">
      <a:srgbClr val="A5ADC1"/>
    </a:custClr>
    <a:custClr name="Navy 20%">
      <a:srgbClr val="D2D6E0"/>
    </a:custClr>
    <a:custClr name="DofE Salmon">
      <a:srgbClr val="FF6586"/>
    </a:custClr>
    <a:custClr name="Salmon 80%">
      <a:srgbClr val="FF849E"/>
    </a:custClr>
    <a:custClr name="Salmon 60%">
      <a:srgbClr val="FFA3B6"/>
    </a:custClr>
    <a:custClr name="Salmon 40%">
      <a:srgbClr val="FFC1CF"/>
    </a:custClr>
    <a:custClr name="Salmon 20%">
      <a:srgbClr val="FFE0E7"/>
    </a:custClr>
    <a:custClr name="DofE Yellow">
      <a:srgbClr val="FEC665"/>
    </a:custClr>
    <a:custClr name="Yellow 80%">
      <a:srgbClr val="FED184"/>
    </a:custClr>
    <a:custClr name="Yellow 60%">
      <a:srgbClr val="FEDDA3"/>
    </a:custClr>
    <a:custClr name="Yellow 40%">
      <a:srgbClr val="FFE8C1"/>
    </a:custClr>
    <a:custClr name="Yellow 20%">
      <a:srgbClr val="FFF4E0"/>
    </a:custClr>
    <a:custClr name="DofE Pink">
      <a:srgbClr val="F82D9F"/>
    </a:custClr>
    <a:custClr name="Pink 80%">
      <a:srgbClr val="F957B2"/>
    </a:custClr>
    <a:custClr name="Pink 60%">
      <a:srgbClr val="FB81C5"/>
    </a:custClr>
    <a:custClr name="Pink 40%">
      <a:srgbClr val="FCABD9"/>
    </a:custClr>
    <a:custClr name="Pink 20%">
      <a:srgbClr val="FED5EC"/>
    </a:custClr>
  </a:custClrLst>
  <a:extLst>
    <a:ext uri="{05A4C25C-085E-4340-85A3-A5531E510DB2}">
      <thm15:themeFamily xmlns:thm15="http://schemas.microsoft.com/office/thememl/2012/main" name="DofE Presentation - Landscape" id="{98DB677D-7307-E946-962F-1B77FB61E183}" vid="{931EB44B-BBCF-E348-8312-6544AA868A3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DofE powerpoint Presentation master - Landscape</Template>
  <TotalTime>1301</TotalTime>
  <Words>603</Words>
  <Application>Microsoft Office PowerPoint</Application>
  <PresentationFormat>Custom</PresentationFormat>
  <Paragraphs>127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Verdana</vt:lpstr>
      <vt:lpstr>DofE Purple+Green</vt:lpstr>
      <vt:lpstr>DofE Navy+Salmon</vt:lpstr>
      <vt:lpstr>DofE Blue+Green</vt:lpstr>
      <vt:lpstr>DofE Yellow+Pink</vt:lpstr>
      <vt:lpstr>PowerPoint Presentation</vt:lpstr>
      <vt:lpstr>10 Reasons to Choose DofE</vt:lpstr>
      <vt:lpstr>1.  It is the leading Youth Achievement Award.</vt:lpstr>
      <vt:lpstr>2. You will design your own DofE…</vt:lpstr>
      <vt:lpstr>… to Silver and Gold.</vt:lpstr>
      <vt:lpstr>3. You will choose a VOLUNTEERING activity… Make a ‘positive’ difference to other people.</vt:lpstr>
      <vt:lpstr>4. You will choose a PHYSICAL activity… Feel healthier, get fit.</vt:lpstr>
      <vt:lpstr>  5. You will choose a SKILL activity…    Develop a personal interest or work on a talent.</vt:lpstr>
      <vt:lpstr>6. You will have an adventure… Plan and take part in an EXPEDITION.</vt:lpstr>
      <vt:lpstr>Bronze - Nidderdale</vt:lpstr>
      <vt:lpstr>Silver – North York Moors Gold – Yorkshire Dales</vt:lpstr>
      <vt:lpstr>7. Taking part in DofE offers lots of benefits.</vt:lpstr>
      <vt:lpstr>8. DofE can have a positive effect on your life.</vt:lpstr>
      <vt:lpstr>    9. Employers value DofE.</vt:lpstr>
      <vt:lpstr>PowerPoint Presentation</vt:lpstr>
      <vt:lpstr>How to get involved.</vt:lpstr>
    </vt:vector>
  </TitlesOfParts>
  <Company>The Duke of Edinburgh's Award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layout</dc:title>
  <dc:creator>Sarah Whiteley</dc:creator>
  <cp:lastModifiedBy>Turnbull, Mr. I</cp:lastModifiedBy>
  <cp:revision>107</cp:revision>
  <dcterms:created xsi:type="dcterms:W3CDTF">2018-08-01T08:17:41Z</dcterms:created>
  <dcterms:modified xsi:type="dcterms:W3CDTF">2024-11-14T07:02:48Z</dcterms:modified>
</cp:coreProperties>
</file>